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257" r:id="rId3"/>
    <p:sldId id="258" r:id="rId4"/>
    <p:sldId id="259" r:id="rId5"/>
    <p:sldId id="264" r:id="rId6"/>
    <p:sldId id="260" r:id="rId7"/>
    <p:sldId id="261" r:id="rId8"/>
    <p:sldId id="263" r:id="rId9"/>
    <p:sldId id="262" r:id="rId10"/>
    <p:sldId id="266" r:id="rId11"/>
    <p:sldId id="268" r:id="rId12"/>
    <p:sldId id="265" r:id="rId13"/>
    <p:sldId id="269" r:id="rId14"/>
    <p:sldId id="270" r:id="rId15"/>
    <p:sldId id="271" r:id="rId16"/>
    <p:sldId id="272" r:id="rId17"/>
    <p:sldId id="267" r:id="rId18"/>
  </p:sldIdLst>
  <p:sldSz cx="12192000" cy="6858000"/>
  <p:notesSz cx="6858000" cy="9144000"/>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21" autoAdjust="0"/>
    <p:restoredTop sz="95858" autoAdjust="0"/>
  </p:normalViewPr>
  <p:slideViewPr>
    <p:cSldViewPr snapToGrid="0">
      <p:cViewPr varScale="1">
        <p:scale>
          <a:sx n="94" d="100"/>
          <a:sy n="94" d="100"/>
        </p:scale>
        <p:origin x="69" y="12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EAF1D2-5E85-4177-8F2A-15808F877806}" type="datetimeFigureOut">
              <a:rPr lang="zh-CN" altLang="en-US" smtClean="0"/>
              <a:t>2024/9/9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2EFF2E-C173-4E41-813B-AE31B947FDB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2EFF2E-C173-4E41-813B-AE31B947FDBC}" type="slidenum">
              <a:rPr lang="zh-CN" altLang="en-US" smtClean="0"/>
              <a:t>1</a:t>
            </a:fld>
            <a:endParaRPr lang="zh-CN" altLang="en-US"/>
          </a:p>
        </p:txBody>
      </p:sp>
    </p:spTree>
    <p:extLst>
      <p:ext uri="{BB962C8B-B14F-4D97-AF65-F5344CB8AC3E}">
        <p14:creationId xmlns:p14="http://schemas.microsoft.com/office/powerpoint/2010/main" val="22647446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519002"/>
            <a:ext cx="9144000" cy="2387600"/>
          </a:xfrm>
        </p:spPr>
        <p:txBody>
          <a:bodyPr anchor="b">
            <a:normAutofit/>
          </a:bodyPr>
          <a:lstStyle>
            <a:lvl1pPr algn="ctr">
              <a:defRPr sz="3600" b="1">
                <a:solidFill>
                  <a:schemeClr val="tx1"/>
                </a:solidFill>
                <a:latin typeface="Times New Roman" panose="02020603050405020304" pitchFamily="18" charset="0"/>
                <a:cs typeface="Times New Roman" panose="02020603050405020304" pitchFamily="18" charset="0"/>
              </a:defRPr>
            </a:lvl1pPr>
          </a:lstStyle>
          <a:p>
            <a:r>
              <a:rPr lang="zh-CN" altLang="en-US"/>
              <a:t>单击此处编辑母版标题样式</a:t>
            </a:r>
          </a:p>
        </p:txBody>
      </p:sp>
      <p:sp>
        <p:nvSpPr>
          <p:cNvPr id="3" name="副标题 2"/>
          <p:cNvSpPr>
            <a:spLocks noGrp="1"/>
          </p:cNvSpPr>
          <p:nvPr>
            <p:ph type="subTitle" idx="1"/>
          </p:nvPr>
        </p:nvSpPr>
        <p:spPr>
          <a:xfrm>
            <a:off x="1524000" y="4310548"/>
            <a:ext cx="9144000" cy="1655762"/>
          </a:xfrm>
        </p:spPr>
        <p:txBody>
          <a:bodyPr>
            <a:normAutofit/>
          </a:bodyPr>
          <a:lstStyle>
            <a:lvl1pPr marL="0" indent="0" algn="ctr">
              <a:buNone/>
              <a:defRPr sz="2800"/>
            </a:lvl1pPr>
            <a:lvl2pPr marL="398780" indent="0" algn="ctr">
              <a:buNone/>
              <a:defRPr sz="1745"/>
            </a:lvl2pPr>
            <a:lvl3pPr marL="797560" indent="0" algn="ctr">
              <a:buNone/>
              <a:defRPr sz="1570"/>
            </a:lvl3pPr>
            <a:lvl4pPr marL="1196340" indent="0" algn="ctr">
              <a:buNone/>
              <a:defRPr sz="1395"/>
            </a:lvl4pPr>
            <a:lvl5pPr marL="1595120" indent="0" algn="ctr">
              <a:buNone/>
              <a:defRPr sz="1395"/>
            </a:lvl5pPr>
            <a:lvl6pPr marL="1993900" indent="0" algn="ctr">
              <a:buNone/>
              <a:defRPr sz="1395"/>
            </a:lvl6pPr>
            <a:lvl7pPr marL="2392680" indent="0" algn="ctr">
              <a:buNone/>
              <a:defRPr sz="1395"/>
            </a:lvl7pPr>
            <a:lvl8pPr marL="2791460" indent="0" algn="ctr">
              <a:buNone/>
              <a:defRPr sz="1395"/>
            </a:lvl8pPr>
            <a:lvl9pPr marL="3190240" indent="0" algn="ctr">
              <a:buNone/>
              <a:defRPr sz="1395"/>
            </a:lvl9pPr>
          </a:lstStyle>
          <a:p>
            <a:r>
              <a:rPr lang="zh-CN" altLang="en-US"/>
              <a:t>单击此处编辑母版副标题样式</a:t>
            </a:r>
          </a:p>
        </p:txBody>
      </p:sp>
      <p:sp>
        <p:nvSpPr>
          <p:cNvPr id="4" name="日期占位符 3"/>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2024/9/9</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2024/9/9</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2" y="365131"/>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2" y="365131"/>
            <a:ext cx="7734299"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2024/9/9</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15072" y="199089"/>
            <a:ext cx="8726614" cy="858186"/>
          </a:xfrm>
        </p:spPr>
        <p:txBody>
          <a:bodyPr>
            <a:normAutofit/>
          </a:bodyPr>
          <a:lstStyle>
            <a:lvl1pPr marL="379095" indent="-379095">
              <a:buFont typeface="Wingdings" panose="05000000000000000000" pitchFamily="2" charset="2"/>
              <a:buChar char="p"/>
              <a:defRPr sz="2800" b="1">
                <a:solidFill>
                  <a:schemeClr val="tx1"/>
                </a:solidFill>
              </a:defRPr>
            </a:lvl1pPr>
          </a:lstStyle>
          <a:p>
            <a:r>
              <a:rPr lang="en-US" altLang="zh-CN" dirty="0"/>
              <a:t>Question:</a:t>
            </a:r>
            <a:r>
              <a:rPr lang="zh-CN" altLang="en-US" dirty="0"/>
              <a:t>怎么看</a:t>
            </a:r>
            <a:r>
              <a:rPr lang="en-US" altLang="zh-CN" dirty="0"/>
              <a:t> </a:t>
            </a:r>
          </a:p>
        </p:txBody>
      </p:sp>
      <p:sp>
        <p:nvSpPr>
          <p:cNvPr id="3" name="内容占位符 2"/>
          <p:cNvSpPr>
            <a:spLocks noGrp="1"/>
          </p:cNvSpPr>
          <p:nvPr>
            <p:ph idx="1"/>
          </p:nvPr>
        </p:nvSpPr>
        <p:spPr>
          <a:xfrm>
            <a:off x="449947" y="1276350"/>
            <a:ext cx="10903992" cy="4900827"/>
          </a:xfrm>
        </p:spPr>
        <p:txBody>
          <a:bodyPr>
            <a:normAutofit/>
          </a:bodyPr>
          <a:lstStyle>
            <a:lvl1pPr>
              <a:lnSpc>
                <a:spcPts val="2385"/>
              </a:lnSpc>
              <a:defRPr sz="2200"/>
            </a:lvl1pPr>
            <a:lvl2pPr>
              <a:defRPr sz="2200"/>
            </a:lvl2pPr>
            <a:lvl3pPr>
              <a:defRPr sz="2200"/>
            </a:lvl3pPr>
            <a:lvl4pPr>
              <a:defRPr sz="2200"/>
            </a:lvl4pPr>
            <a:lvl5pPr>
              <a:defRPr sz="22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2024/9/9</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3" y="1709740"/>
            <a:ext cx="10515600" cy="2852737"/>
          </a:xfrm>
        </p:spPr>
        <p:txBody>
          <a:bodyPr anchor="b"/>
          <a:lstStyle>
            <a:lvl1pPr>
              <a:defRPr sz="5235"/>
            </a:lvl1pPr>
          </a:lstStyle>
          <a:p>
            <a:r>
              <a:rPr lang="zh-CN" altLang="en-US"/>
              <a:t>单击此处编辑母版标题样式</a:t>
            </a:r>
          </a:p>
        </p:txBody>
      </p:sp>
      <p:sp>
        <p:nvSpPr>
          <p:cNvPr id="3" name="文本占位符 2"/>
          <p:cNvSpPr>
            <a:spLocks noGrp="1"/>
          </p:cNvSpPr>
          <p:nvPr>
            <p:ph type="body" idx="1"/>
          </p:nvPr>
        </p:nvSpPr>
        <p:spPr>
          <a:xfrm>
            <a:off x="831853" y="4589465"/>
            <a:ext cx="10515600" cy="1500187"/>
          </a:xfrm>
        </p:spPr>
        <p:txBody>
          <a:bodyPr/>
          <a:lstStyle>
            <a:lvl1pPr marL="0" indent="0">
              <a:buNone/>
              <a:defRPr sz="2090">
                <a:solidFill>
                  <a:schemeClr val="tx1">
                    <a:tint val="75000"/>
                  </a:schemeClr>
                </a:solidFill>
              </a:defRPr>
            </a:lvl1pPr>
            <a:lvl2pPr marL="398780" indent="0">
              <a:buNone/>
              <a:defRPr sz="1745">
                <a:solidFill>
                  <a:schemeClr val="tx1">
                    <a:tint val="75000"/>
                  </a:schemeClr>
                </a:solidFill>
              </a:defRPr>
            </a:lvl2pPr>
            <a:lvl3pPr marL="797560" indent="0">
              <a:buNone/>
              <a:defRPr sz="1570">
                <a:solidFill>
                  <a:schemeClr val="tx1">
                    <a:tint val="75000"/>
                  </a:schemeClr>
                </a:solidFill>
              </a:defRPr>
            </a:lvl3pPr>
            <a:lvl4pPr marL="1196340" indent="0">
              <a:buNone/>
              <a:defRPr sz="1395">
                <a:solidFill>
                  <a:schemeClr val="tx1">
                    <a:tint val="75000"/>
                  </a:schemeClr>
                </a:solidFill>
              </a:defRPr>
            </a:lvl4pPr>
            <a:lvl5pPr marL="1595120" indent="0">
              <a:buNone/>
              <a:defRPr sz="1395">
                <a:solidFill>
                  <a:schemeClr val="tx1">
                    <a:tint val="75000"/>
                  </a:schemeClr>
                </a:solidFill>
              </a:defRPr>
            </a:lvl5pPr>
            <a:lvl6pPr marL="1993900" indent="0">
              <a:buNone/>
              <a:defRPr sz="1395">
                <a:solidFill>
                  <a:schemeClr val="tx1">
                    <a:tint val="75000"/>
                  </a:schemeClr>
                </a:solidFill>
              </a:defRPr>
            </a:lvl6pPr>
            <a:lvl7pPr marL="2392680" indent="0">
              <a:buNone/>
              <a:defRPr sz="1395">
                <a:solidFill>
                  <a:schemeClr val="tx1">
                    <a:tint val="75000"/>
                  </a:schemeClr>
                </a:solidFill>
              </a:defRPr>
            </a:lvl7pPr>
            <a:lvl8pPr marL="2791460" indent="0">
              <a:buNone/>
              <a:defRPr sz="1395">
                <a:solidFill>
                  <a:schemeClr val="tx1">
                    <a:tint val="75000"/>
                  </a:schemeClr>
                </a:solidFill>
              </a:defRPr>
            </a:lvl8pPr>
            <a:lvl9pPr marL="3190240" indent="0">
              <a:buNone/>
              <a:defRPr sz="1395">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2024/9/9</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331541" y="364996"/>
            <a:ext cx="8904225" cy="777652"/>
          </a:xfrm>
        </p:spPr>
        <p:txBody>
          <a:bodyPr/>
          <a:lstStyle>
            <a:lvl1pPr marL="379095" indent="-379095">
              <a:buFont typeface="Wingdings" panose="05000000000000000000" pitchFamily="2" charset="2"/>
              <a:buChar char="p"/>
              <a:defRPr sz="2320" b="1">
                <a:solidFill>
                  <a:schemeClr val="tx1"/>
                </a:solidFill>
              </a:defRPr>
            </a:lvl1pPr>
          </a:lstStyle>
          <a:p>
            <a:r>
              <a:rPr lang="zh-CN" altLang="en-US"/>
              <a:t>单击此处编辑母版标题样式</a:t>
            </a:r>
          </a:p>
        </p:txBody>
      </p:sp>
      <p:sp>
        <p:nvSpPr>
          <p:cNvPr id="3" name="内容占位符 2"/>
          <p:cNvSpPr>
            <a:spLocks noGrp="1"/>
          </p:cNvSpPr>
          <p:nvPr>
            <p:ph sz="half" idx="1"/>
          </p:nvPr>
        </p:nvSpPr>
        <p:spPr>
          <a:xfrm>
            <a:off x="838323" y="1344753"/>
            <a:ext cx="5181501" cy="4832424"/>
          </a:xfrm>
        </p:spPr>
        <p:txBody>
          <a:bodyPr>
            <a:normAutofit/>
          </a:bodyPr>
          <a:lstStyle>
            <a:lvl1pPr>
              <a:defRPr sz="2200"/>
            </a:lvl1pPr>
            <a:lvl2pPr>
              <a:defRPr sz="2200"/>
            </a:lvl2pPr>
            <a:lvl3pPr>
              <a:defRPr sz="2200"/>
            </a:lvl3pPr>
            <a:lvl4pPr>
              <a:defRPr sz="2200"/>
            </a:lvl4pPr>
            <a:lvl5pPr>
              <a:defRPr sz="22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438" y="1344753"/>
            <a:ext cx="5181501" cy="4832424"/>
          </a:xfrm>
        </p:spPr>
        <p:txBody>
          <a:bodyPr>
            <a:normAutofit/>
          </a:bodyPr>
          <a:lstStyle>
            <a:lvl1pPr>
              <a:defRPr sz="2200"/>
            </a:lvl1pPr>
            <a:lvl2pPr>
              <a:defRPr sz="2200"/>
            </a:lvl2pPr>
            <a:lvl3pPr>
              <a:defRPr sz="2200"/>
            </a:lvl3pPr>
            <a:lvl4pPr>
              <a:defRPr sz="2200"/>
            </a:lvl4pPr>
            <a:lvl5pPr>
              <a:defRPr sz="22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2024/9/9</a:t>
            </a:fld>
            <a:endParaRPr lang="zh-CN" altLang="en-US">
              <a:solidFill>
                <a:srgbClr val="000000">
                  <a:tint val="75000"/>
                </a:srgbClr>
              </a:solidFill>
            </a:endParaRPr>
          </a:p>
        </p:txBody>
      </p:sp>
      <p:sp>
        <p:nvSpPr>
          <p:cNvPr id="6" name="页脚占位符 5"/>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7" name="灯片编号占位符 6"/>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90" y="365133"/>
            <a:ext cx="10512419" cy="1325563"/>
          </a:xfrm>
        </p:spPr>
        <p:txBody>
          <a:bodyPr/>
          <a:lstStyle/>
          <a:p>
            <a:r>
              <a:rPr lang="zh-CN" altLang="en-US"/>
              <a:t>单击此处编辑母版标题样式</a:t>
            </a:r>
          </a:p>
        </p:txBody>
      </p:sp>
      <p:sp>
        <p:nvSpPr>
          <p:cNvPr id="3" name="文本占位符 2"/>
          <p:cNvSpPr>
            <a:spLocks noGrp="1"/>
          </p:cNvSpPr>
          <p:nvPr>
            <p:ph type="body" idx="1"/>
          </p:nvPr>
        </p:nvSpPr>
        <p:spPr>
          <a:xfrm>
            <a:off x="839792" y="1681163"/>
            <a:ext cx="5157786" cy="823912"/>
          </a:xfrm>
        </p:spPr>
        <p:txBody>
          <a:bodyPr anchor="b"/>
          <a:lstStyle>
            <a:lvl1pPr marL="0" indent="0">
              <a:buNone/>
              <a:defRPr sz="2090" b="1"/>
            </a:lvl1pPr>
            <a:lvl2pPr marL="398780" indent="0">
              <a:buNone/>
              <a:defRPr sz="1745" b="1"/>
            </a:lvl2pPr>
            <a:lvl3pPr marL="797560" indent="0">
              <a:buNone/>
              <a:defRPr sz="1570" b="1"/>
            </a:lvl3pPr>
            <a:lvl4pPr marL="1196340" indent="0">
              <a:buNone/>
              <a:defRPr sz="1395" b="1"/>
            </a:lvl4pPr>
            <a:lvl5pPr marL="1595120" indent="0">
              <a:buNone/>
              <a:defRPr sz="1395" b="1"/>
            </a:lvl5pPr>
            <a:lvl6pPr marL="1993900" indent="0">
              <a:buNone/>
              <a:defRPr sz="1395" b="1"/>
            </a:lvl6pPr>
            <a:lvl7pPr marL="2392680" indent="0">
              <a:buNone/>
              <a:defRPr sz="1395" b="1"/>
            </a:lvl7pPr>
            <a:lvl8pPr marL="2791460" indent="0">
              <a:buNone/>
              <a:defRPr sz="1395" b="1"/>
            </a:lvl8pPr>
            <a:lvl9pPr marL="3190240" indent="0">
              <a:buNone/>
              <a:defRPr sz="1395" b="1"/>
            </a:lvl9pPr>
          </a:lstStyle>
          <a:p>
            <a:pPr lvl="0"/>
            <a:r>
              <a:rPr lang="zh-CN" altLang="en-US"/>
              <a:t>单击此处编辑母版文本样式</a:t>
            </a:r>
            <a:endParaRPr lang="en-US" altLang="zh-CN"/>
          </a:p>
        </p:txBody>
      </p:sp>
      <p:sp>
        <p:nvSpPr>
          <p:cNvPr id="4" name="内容占位符 3"/>
          <p:cNvSpPr>
            <a:spLocks noGrp="1"/>
          </p:cNvSpPr>
          <p:nvPr>
            <p:ph sz="half" idx="2"/>
          </p:nvPr>
        </p:nvSpPr>
        <p:spPr>
          <a:xfrm>
            <a:off x="839792" y="2505075"/>
            <a:ext cx="5157786"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3" y="1681163"/>
            <a:ext cx="5183188" cy="823912"/>
          </a:xfrm>
        </p:spPr>
        <p:txBody>
          <a:bodyPr anchor="b"/>
          <a:lstStyle>
            <a:lvl1pPr marL="0" indent="0">
              <a:buNone/>
              <a:defRPr sz="2090" b="1"/>
            </a:lvl1pPr>
            <a:lvl2pPr marL="398780" indent="0">
              <a:buNone/>
              <a:defRPr sz="1745" b="1"/>
            </a:lvl2pPr>
            <a:lvl3pPr marL="797560" indent="0">
              <a:buNone/>
              <a:defRPr sz="1570" b="1"/>
            </a:lvl3pPr>
            <a:lvl4pPr marL="1196340" indent="0">
              <a:buNone/>
              <a:defRPr sz="1395" b="1"/>
            </a:lvl4pPr>
            <a:lvl5pPr marL="1595120" indent="0">
              <a:buNone/>
              <a:defRPr sz="1395" b="1"/>
            </a:lvl5pPr>
            <a:lvl6pPr marL="1993900" indent="0">
              <a:buNone/>
              <a:defRPr sz="1395" b="1"/>
            </a:lvl6pPr>
            <a:lvl7pPr marL="2392680" indent="0">
              <a:buNone/>
              <a:defRPr sz="1395" b="1"/>
            </a:lvl7pPr>
            <a:lvl8pPr marL="2791460" indent="0">
              <a:buNone/>
              <a:defRPr sz="1395" b="1"/>
            </a:lvl8pPr>
            <a:lvl9pPr marL="3190240" indent="0">
              <a:buNone/>
              <a:defRPr sz="1395" b="1"/>
            </a:lvl9pPr>
          </a:lstStyle>
          <a:p>
            <a:pPr lvl="0"/>
            <a:r>
              <a:rPr lang="zh-CN" altLang="en-US"/>
              <a:t>单击此处编辑母版文本样式</a:t>
            </a:r>
          </a:p>
        </p:txBody>
      </p:sp>
      <p:sp>
        <p:nvSpPr>
          <p:cNvPr id="6" name="内容占位符 5"/>
          <p:cNvSpPr>
            <a:spLocks noGrp="1"/>
          </p:cNvSpPr>
          <p:nvPr>
            <p:ph sz="quarter" idx="4"/>
          </p:nvPr>
        </p:nvSpPr>
        <p:spPr>
          <a:xfrm>
            <a:off x="6172203"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2024/9/9</a:t>
            </a:fld>
            <a:endParaRPr lang="zh-CN" altLang="en-US">
              <a:solidFill>
                <a:srgbClr val="000000">
                  <a:tint val="75000"/>
                </a:srgbClr>
              </a:solidFill>
            </a:endParaRPr>
          </a:p>
        </p:txBody>
      </p:sp>
      <p:sp>
        <p:nvSpPr>
          <p:cNvPr id="8" name="页脚占位符 7"/>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9" name="灯片编号占位符 8"/>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2024/9/9</a:t>
            </a:fld>
            <a:endParaRPr lang="zh-CN" altLang="en-US">
              <a:solidFill>
                <a:srgbClr val="000000">
                  <a:tint val="75000"/>
                </a:srgbClr>
              </a:solidFill>
            </a:endParaRPr>
          </a:p>
        </p:txBody>
      </p:sp>
      <p:sp>
        <p:nvSpPr>
          <p:cNvPr id="4" name="页脚占位符 3"/>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5" name="灯片编号占位符 4"/>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2024/9/9</a:t>
            </a:fld>
            <a:endParaRPr lang="zh-CN" altLang="en-US">
              <a:solidFill>
                <a:srgbClr val="000000">
                  <a:tint val="75000"/>
                </a:srgbClr>
              </a:solidFill>
            </a:endParaRPr>
          </a:p>
        </p:txBody>
      </p:sp>
      <p:sp>
        <p:nvSpPr>
          <p:cNvPr id="3" name="页脚占位符 2"/>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4" name="灯片编号占位符 3"/>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9" y="457206"/>
            <a:ext cx="3932237" cy="1600200"/>
          </a:xfrm>
        </p:spPr>
        <p:txBody>
          <a:bodyPr anchor="b"/>
          <a:lstStyle>
            <a:lvl1pPr>
              <a:defRPr sz="2795"/>
            </a:lvl1pPr>
          </a:lstStyle>
          <a:p>
            <a:r>
              <a:rPr lang="zh-CN" altLang="en-US"/>
              <a:t>单击此处编辑母版标题样式</a:t>
            </a:r>
          </a:p>
        </p:txBody>
      </p:sp>
      <p:sp>
        <p:nvSpPr>
          <p:cNvPr id="3" name="内容占位符 2"/>
          <p:cNvSpPr>
            <a:spLocks noGrp="1"/>
          </p:cNvSpPr>
          <p:nvPr>
            <p:ph idx="1"/>
          </p:nvPr>
        </p:nvSpPr>
        <p:spPr>
          <a:xfrm>
            <a:off x="5183188" y="987427"/>
            <a:ext cx="6172200" cy="4873625"/>
          </a:xfrm>
        </p:spPr>
        <p:txBody>
          <a:bodyPr/>
          <a:lstStyle>
            <a:lvl1pPr>
              <a:defRPr sz="2795"/>
            </a:lvl1pPr>
            <a:lvl2pPr>
              <a:defRPr sz="2440"/>
            </a:lvl2pPr>
            <a:lvl3pPr>
              <a:defRPr sz="2090"/>
            </a:lvl3pPr>
            <a:lvl4pPr>
              <a:defRPr sz="1745"/>
            </a:lvl4pPr>
            <a:lvl5pPr>
              <a:defRPr sz="1745"/>
            </a:lvl5pPr>
            <a:lvl6pPr>
              <a:defRPr sz="1745"/>
            </a:lvl6pPr>
            <a:lvl7pPr>
              <a:defRPr sz="1745"/>
            </a:lvl7pPr>
            <a:lvl8pPr>
              <a:defRPr sz="1745"/>
            </a:lvl8pPr>
            <a:lvl9pPr>
              <a:defRPr sz="174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9" y="2057403"/>
            <a:ext cx="3932237" cy="3811588"/>
          </a:xfrm>
        </p:spPr>
        <p:txBody>
          <a:bodyPr/>
          <a:lstStyle>
            <a:lvl1pPr marL="0" indent="0">
              <a:buNone/>
              <a:defRPr sz="1395"/>
            </a:lvl1pPr>
            <a:lvl2pPr marL="398780" indent="0">
              <a:buNone/>
              <a:defRPr sz="1220"/>
            </a:lvl2pPr>
            <a:lvl3pPr marL="797560" indent="0">
              <a:buNone/>
              <a:defRPr sz="1050"/>
            </a:lvl3pPr>
            <a:lvl4pPr marL="1196340" indent="0">
              <a:buNone/>
              <a:defRPr sz="875"/>
            </a:lvl4pPr>
            <a:lvl5pPr marL="1595120" indent="0">
              <a:buNone/>
              <a:defRPr sz="875"/>
            </a:lvl5pPr>
            <a:lvl6pPr marL="1993900" indent="0">
              <a:buNone/>
              <a:defRPr sz="875"/>
            </a:lvl6pPr>
            <a:lvl7pPr marL="2392680" indent="0">
              <a:buNone/>
              <a:defRPr sz="875"/>
            </a:lvl7pPr>
            <a:lvl8pPr marL="2791460" indent="0">
              <a:buNone/>
              <a:defRPr sz="875"/>
            </a:lvl8pPr>
            <a:lvl9pPr marL="3190240" indent="0">
              <a:buNone/>
              <a:defRPr sz="87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2024/9/9</a:t>
            </a:fld>
            <a:endParaRPr lang="zh-CN" altLang="en-US">
              <a:solidFill>
                <a:srgbClr val="000000">
                  <a:tint val="75000"/>
                </a:srgbClr>
              </a:solidFill>
            </a:endParaRPr>
          </a:p>
        </p:txBody>
      </p:sp>
      <p:sp>
        <p:nvSpPr>
          <p:cNvPr id="6" name="页脚占位符 5"/>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7" name="灯片编号占位符 6"/>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9" y="457206"/>
            <a:ext cx="3932237" cy="1600200"/>
          </a:xfrm>
        </p:spPr>
        <p:txBody>
          <a:bodyPr anchor="b"/>
          <a:lstStyle>
            <a:lvl1pPr>
              <a:defRPr sz="2795"/>
            </a:lvl1pPr>
          </a:lstStyle>
          <a:p>
            <a:r>
              <a:rPr lang="zh-CN" altLang="en-US"/>
              <a:t>单击此处编辑母版标题样式</a:t>
            </a:r>
          </a:p>
        </p:txBody>
      </p:sp>
      <p:sp>
        <p:nvSpPr>
          <p:cNvPr id="3" name="图片占位符 2"/>
          <p:cNvSpPr>
            <a:spLocks noGrp="1"/>
          </p:cNvSpPr>
          <p:nvPr>
            <p:ph type="pic" idx="1"/>
          </p:nvPr>
        </p:nvSpPr>
        <p:spPr>
          <a:xfrm>
            <a:off x="5183188" y="987427"/>
            <a:ext cx="6172200" cy="4873625"/>
          </a:xfrm>
        </p:spPr>
        <p:txBody>
          <a:bodyPr/>
          <a:lstStyle>
            <a:lvl1pPr marL="0" indent="0">
              <a:buNone/>
              <a:defRPr sz="2795"/>
            </a:lvl1pPr>
            <a:lvl2pPr marL="398780" indent="0">
              <a:buNone/>
              <a:defRPr sz="2440"/>
            </a:lvl2pPr>
            <a:lvl3pPr marL="797560" indent="0">
              <a:buNone/>
              <a:defRPr sz="2090"/>
            </a:lvl3pPr>
            <a:lvl4pPr marL="1196340" indent="0">
              <a:buNone/>
              <a:defRPr sz="1745"/>
            </a:lvl4pPr>
            <a:lvl5pPr marL="1595120" indent="0">
              <a:buNone/>
              <a:defRPr sz="1745"/>
            </a:lvl5pPr>
            <a:lvl6pPr marL="1993900" indent="0">
              <a:buNone/>
              <a:defRPr sz="1745"/>
            </a:lvl6pPr>
            <a:lvl7pPr marL="2392680" indent="0">
              <a:buNone/>
              <a:defRPr sz="1745"/>
            </a:lvl7pPr>
            <a:lvl8pPr marL="2791460" indent="0">
              <a:buNone/>
              <a:defRPr sz="1745"/>
            </a:lvl8pPr>
            <a:lvl9pPr marL="3190240" indent="0">
              <a:buNone/>
              <a:defRPr sz="1745"/>
            </a:lvl9pPr>
          </a:lstStyle>
          <a:p>
            <a:endParaRPr lang="zh-CN" altLang="en-US"/>
          </a:p>
        </p:txBody>
      </p:sp>
      <p:sp>
        <p:nvSpPr>
          <p:cNvPr id="4" name="文本占位符 3"/>
          <p:cNvSpPr>
            <a:spLocks noGrp="1"/>
          </p:cNvSpPr>
          <p:nvPr>
            <p:ph type="body" sz="half" idx="2"/>
          </p:nvPr>
        </p:nvSpPr>
        <p:spPr>
          <a:xfrm>
            <a:off x="839789" y="2057403"/>
            <a:ext cx="3932237" cy="3811588"/>
          </a:xfrm>
        </p:spPr>
        <p:txBody>
          <a:bodyPr/>
          <a:lstStyle>
            <a:lvl1pPr marL="0" indent="0">
              <a:buNone/>
              <a:defRPr sz="1395"/>
            </a:lvl1pPr>
            <a:lvl2pPr marL="398780" indent="0">
              <a:buNone/>
              <a:defRPr sz="1220"/>
            </a:lvl2pPr>
            <a:lvl3pPr marL="797560" indent="0">
              <a:buNone/>
              <a:defRPr sz="1050"/>
            </a:lvl3pPr>
            <a:lvl4pPr marL="1196340" indent="0">
              <a:buNone/>
              <a:defRPr sz="875"/>
            </a:lvl4pPr>
            <a:lvl5pPr marL="1595120" indent="0">
              <a:buNone/>
              <a:defRPr sz="875"/>
            </a:lvl5pPr>
            <a:lvl6pPr marL="1993900" indent="0">
              <a:buNone/>
              <a:defRPr sz="875"/>
            </a:lvl6pPr>
            <a:lvl7pPr marL="2392680" indent="0">
              <a:buNone/>
              <a:defRPr sz="875"/>
            </a:lvl7pPr>
            <a:lvl8pPr marL="2791460" indent="0">
              <a:buNone/>
              <a:defRPr sz="875"/>
            </a:lvl8pPr>
            <a:lvl9pPr marL="3190240" indent="0">
              <a:buNone/>
              <a:defRPr sz="87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2024/9/9</a:t>
            </a:fld>
            <a:endParaRPr lang="zh-CN" altLang="en-US">
              <a:solidFill>
                <a:srgbClr val="000000">
                  <a:tint val="75000"/>
                </a:srgbClr>
              </a:solidFill>
            </a:endParaRPr>
          </a:p>
        </p:txBody>
      </p:sp>
      <p:sp>
        <p:nvSpPr>
          <p:cNvPr id="6" name="页脚占位符 5"/>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7" name="灯片编号占位符 6"/>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2" y="365133"/>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2" y="1825631"/>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9"/>
            <a:ext cx="27432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pPr defTabSz="872490"/>
            <a:fld id="{D997B5FA-0921-464F-AAE1-844C04324D75}" type="datetimeFigureOut">
              <a:rPr lang="zh-CN" altLang="en-US" smtClean="0">
                <a:solidFill>
                  <a:srgbClr val="000000">
                    <a:tint val="75000"/>
                  </a:srgbClr>
                </a:solidFill>
              </a:rPr>
              <a:t>2024/9/9</a:t>
            </a:fld>
            <a:endParaRPr lang="zh-CN" altLang="en-US">
              <a:solidFill>
                <a:srgbClr val="000000">
                  <a:tint val="75000"/>
                </a:srgbClr>
              </a:solidFill>
            </a:endParaRPr>
          </a:p>
        </p:txBody>
      </p:sp>
      <p:sp>
        <p:nvSpPr>
          <p:cNvPr id="5" name="页脚占位符 4"/>
          <p:cNvSpPr>
            <a:spLocks noGrp="1"/>
          </p:cNvSpPr>
          <p:nvPr>
            <p:ph type="ftr" sz="quarter" idx="3"/>
          </p:nvPr>
        </p:nvSpPr>
        <p:spPr>
          <a:xfrm>
            <a:off x="4038601" y="6356359"/>
            <a:ext cx="4114800" cy="365125"/>
          </a:xfrm>
          <a:prstGeom prst="rect">
            <a:avLst/>
          </a:prstGeom>
        </p:spPr>
        <p:txBody>
          <a:bodyPr vert="horz" lIns="91440" tIns="45720" rIns="91440" bIns="45720" rtlCol="0" anchor="ctr"/>
          <a:lstStyle>
            <a:lvl1pPr algn="ctr">
              <a:defRPr sz="1050">
                <a:solidFill>
                  <a:schemeClr val="tx1">
                    <a:tint val="75000"/>
                  </a:schemeClr>
                </a:solidFill>
              </a:defRPr>
            </a:lvl1pPr>
          </a:lstStyle>
          <a:p>
            <a:pPr defTabSz="872490"/>
            <a:endParaRPr lang="zh-CN" altLang="en-US">
              <a:solidFill>
                <a:srgbClr val="000000">
                  <a:tint val="75000"/>
                </a:srgbClr>
              </a:solidFill>
            </a:endParaRPr>
          </a:p>
        </p:txBody>
      </p:sp>
      <p:sp>
        <p:nvSpPr>
          <p:cNvPr id="6" name="灯片编号占位符 5"/>
          <p:cNvSpPr>
            <a:spLocks noGrp="1"/>
          </p:cNvSpPr>
          <p:nvPr>
            <p:ph type="sldNum" sz="quarter" idx="4"/>
          </p:nvPr>
        </p:nvSpPr>
        <p:spPr>
          <a:xfrm>
            <a:off x="8610601" y="6356359"/>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pic>
        <p:nvPicPr>
          <p:cNvPr id="7" name="图片 6"/>
          <p:cNvPicPr>
            <a:picLocks noChangeAspect="1"/>
          </p:cNvPicPr>
          <p:nvPr userDrawn="1"/>
        </p:nvPicPr>
        <p:blipFill>
          <a:blip r:embed="rId13"/>
          <a:stretch>
            <a:fillRect/>
          </a:stretch>
        </p:blipFill>
        <p:spPr>
          <a:xfrm>
            <a:off x="8379460" y="0"/>
            <a:ext cx="3812540" cy="68453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797560" rtl="0" eaLnBrk="1" latinLnBrk="0" hangingPunct="1">
        <a:lnSpc>
          <a:spcPct val="90000"/>
        </a:lnSpc>
        <a:spcBef>
          <a:spcPct val="0"/>
        </a:spcBef>
        <a:buNone/>
        <a:defRPr sz="3835" b="1" kern="1200">
          <a:solidFill>
            <a:schemeClr val="tx1"/>
          </a:solidFill>
          <a:latin typeface="Times New Roman" panose="02020603050405020304" pitchFamily="18" charset="0"/>
          <a:ea typeface="楷体" panose="02010609060101010101" pitchFamily="49" charset="-122"/>
          <a:cs typeface="+mj-cs"/>
        </a:defRPr>
      </a:lvl1pPr>
    </p:titleStyle>
    <p:bodyStyle>
      <a:lvl1pPr marL="199390" indent="-199390" algn="l" defTabSz="797560" rtl="0" eaLnBrk="1" latinLnBrk="0" hangingPunct="1">
        <a:lnSpc>
          <a:spcPct val="90000"/>
        </a:lnSpc>
        <a:spcBef>
          <a:spcPts val="875"/>
        </a:spcBef>
        <a:buFont typeface="Arial" panose="020B0604020202020204" pitchFamily="34" charset="0"/>
        <a:buChar char="•"/>
        <a:defRPr sz="2440" kern="1200">
          <a:solidFill>
            <a:schemeClr val="tx1"/>
          </a:solidFill>
          <a:latin typeface="Times New Roman" panose="02020603050405020304" pitchFamily="18" charset="0"/>
          <a:ea typeface="楷体" panose="02010609060101010101" pitchFamily="49" charset="-122"/>
          <a:cs typeface="+mn-cs"/>
        </a:defRPr>
      </a:lvl1pPr>
      <a:lvl2pPr marL="598170" indent="-199390" algn="l" defTabSz="797560" rtl="0" eaLnBrk="1" latinLnBrk="0" hangingPunct="1">
        <a:lnSpc>
          <a:spcPct val="90000"/>
        </a:lnSpc>
        <a:spcBef>
          <a:spcPts val="435"/>
        </a:spcBef>
        <a:buFont typeface="Arial" panose="020B0604020202020204" pitchFamily="34" charset="0"/>
        <a:buChar char="•"/>
        <a:defRPr sz="2090" kern="1200">
          <a:solidFill>
            <a:schemeClr val="tx1"/>
          </a:solidFill>
          <a:latin typeface="Times New Roman" panose="02020603050405020304" pitchFamily="18" charset="0"/>
          <a:ea typeface="楷体" panose="02010609060101010101" pitchFamily="49" charset="-122"/>
          <a:cs typeface="+mn-cs"/>
        </a:defRPr>
      </a:lvl2pPr>
      <a:lvl3pPr marL="996950" indent="-199390" algn="l" defTabSz="797560" rtl="0" eaLnBrk="1" latinLnBrk="0" hangingPunct="1">
        <a:lnSpc>
          <a:spcPct val="90000"/>
        </a:lnSpc>
        <a:spcBef>
          <a:spcPts val="435"/>
        </a:spcBef>
        <a:buFont typeface="Arial" panose="020B0604020202020204" pitchFamily="34" charset="0"/>
        <a:buChar char="•"/>
        <a:defRPr sz="1745" kern="1200">
          <a:solidFill>
            <a:schemeClr val="tx1"/>
          </a:solidFill>
          <a:latin typeface="Times New Roman" panose="02020603050405020304" pitchFamily="18" charset="0"/>
          <a:ea typeface="楷体" panose="02010609060101010101" pitchFamily="49" charset="-122"/>
          <a:cs typeface="+mn-cs"/>
        </a:defRPr>
      </a:lvl3pPr>
      <a:lvl4pPr marL="1395730" indent="-199390" algn="l" defTabSz="797560" rtl="0" eaLnBrk="1" latinLnBrk="0" hangingPunct="1">
        <a:lnSpc>
          <a:spcPct val="90000"/>
        </a:lnSpc>
        <a:spcBef>
          <a:spcPts val="435"/>
        </a:spcBef>
        <a:buFont typeface="Arial" panose="020B0604020202020204" pitchFamily="34" charset="0"/>
        <a:buChar char="•"/>
        <a:defRPr sz="1570" kern="1200">
          <a:solidFill>
            <a:schemeClr val="tx1"/>
          </a:solidFill>
          <a:latin typeface="Times New Roman" panose="02020603050405020304" pitchFamily="18" charset="0"/>
          <a:ea typeface="楷体" panose="02010609060101010101" pitchFamily="49" charset="-122"/>
          <a:cs typeface="+mn-cs"/>
        </a:defRPr>
      </a:lvl4pPr>
      <a:lvl5pPr marL="1794510" indent="-199390" algn="l" defTabSz="797560" rtl="0" eaLnBrk="1" latinLnBrk="0" hangingPunct="1">
        <a:lnSpc>
          <a:spcPct val="90000"/>
        </a:lnSpc>
        <a:spcBef>
          <a:spcPts val="435"/>
        </a:spcBef>
        <a:buFont typeface="Arial" panose="020B0604020202020204" pitchFamily="34" charset="0"/>
        <a:buChar char="•"/>
        <a:defRPr sz="1570" kern="1200">
          <a:solidFill>
            <a:schemeClr val="tx1"/>
          </a:solidFill>
          <a:latin typeface="Times New Roman" panose="02020603050405020304" pitchFamily="18" charset="0"/>
          <a:ea typeface="楷体" panose="02010609060101010101" pitchFamily="49" charset="-122"/>
          <a:cs typeface="+mn-cs"/>
        </a:defRPr>
      </a:lvl5pPr>
      <a:lvl6pPr marL="2193290" indent="-199390" algn="l" defTabSz="797560" rtl="0" eaLnBrk="1" latinLnBrk="0" hangingPunct="1">
        <a:lnSpc>
          <a:spcPct val="90000"/>
        </a:lnSpc>
        <a:spcBef>
          <a:spcPts val="435"/>
        </a:spcBef>
        <a:buFont typeface="Arial" panose="020B0604020202020204" pitchFamily="34" charset="0"/>
        <a:buChar char="•"/>
        <a:defRPr sz="1570" kern="1200">
          <a:solidFill>
            <a:schemeClr val="tx1"/>
          </a:solidFill>
          <a:latin typeface="+mn-lt"/>
          <a:ea typeface="+mn-ea"/>
          <a:cs typeface="+mn-cs"/>
        </a:defRPr>
      </a:lvl6pPr>
      <a:lvl7pPr marL="2592070" indent="-199390" algn="l" defTabSz="797560" rtl="0" eaLnBrk="1" latinLnBrk="0" hangingPunct="1">
        <a:lnSpc>
          <a:spcPct val="90000"/>
        </a:lnSpc>
        <a:spcBef>
          <a:spcPts val="435"/>
        </a:spcBef>
        <a:buFont typeface="Arial" panose="020B0604020202020204" pitchFamily="34" charset="0"/>
        <a:buChar char="•"/>
        <a:defRPr sz="1570" kern="1200">
          <a:solidFill>
            <a:schemeClr val="tx1"/>
          </a:solidFill>
          <a:latin typeface="+mn-lt"/>
          <a:ea typeface="+mn-ea"/>
          <a:cs typeface="+mn-cs"/>
        </a:defRPr>
      </a:lvl7pPr>
      <a:lvl8pPr marL="2990850" indent="-199390" algn="l" defTabSz="797560" rtl="0" eaLnBrk="1" latinLnBrk="0" hangingPunct="1">
        <a:lnSpc>
          <a:spcPct val="90000"/>
        </a:lnSpc>
        <a:spcBef>
          <a:spcPts val="435"/>
        </a:spcBef>
        <a:buFont typeface="Arial" panose="020B0604020202020204" pitchFamily="34" charset="0"/>
        <a:buChar char="•"/>
        <a:defRPr sz="1570" kern="1200">
          <a:solidFill>
            <a:schemeClr val="tx1"/>
          </a:solidFill>
          <a:latin typeface="+mn-lt"/>
          <a:ea typeface="+mn-ea"/>
          <a:cs typeface="+mn-cs"/>
        </a:defRPr>
      </a:lvl8pPr>
      <a:lvl9pPr marL="3389630" indent="-199390" algn="l" defTabSz="797560" rtl="0" eaLnBrk="1" latinLnBrk="0" hangingPunct="1">
        <a:lnSpc>
          <a:spcPct val="90000"/>
        </a:lnSpc>
        <a:spcBef>
          <a:spcPts val="435"/>
        </a:spcBef>
        <a:buFont typeface="Arial" panose="020B0604020202020204" pitchFamily="34" charset="0"/>
        <a:buChar char="•"/>
        <a:defRPr sz="1570" kern="1200">
          <a:solidFill>
            <a:schemeClr val="tx1"/>
          </a:solidFill>
          <a:latin typeface="+mn-lt"/>
          <a:ea typeface="+mn-ea"/>
          <a:cs typeface="+mn-cs"/>
        </a:defRPr>
      </a:lvl9pPr>
    </p:bodyStyle>
    <p:otherStyle>
      <a:defPPr>
        <a:defRPr lang="zh-CN"/>
      </a:defPPr>
      <a:lvl1pPr marL="0" algn="l" defTabSz="797560" rtl="0" eaLnBrk="1" latinLnBrk="0" hangingPunct="1">
        <a:defRPr sz="1570" kern="1200">
          <a:solidFill>
            <a:schemeClr val="tx1"/>
          </a:solidFill>
          <a:latin typeface="+mn-lt"/>
          <a:ea typeface="+mn-ea"/>
          <a:cs typeface="+mn-cs"/>
        </a:defRPr>
      </a:lvl1pPr>
      <a:lvl2pPr marL="398780" algn="l" defTabSz="797560" rtl="0" eaLnBrk="1" latinLnBrk="0" hangingPunct="1">
        <a:defRPr sz="1570" kern="1200">
          <a:solidFill>
            <a:schemeClr val="tx1"/>
          </a:solidFill>
          <a:latin typeface="+mn-lt"/>
          <a:ea typeface="+mn-ea"/>
          <a:cs typeface="+mn-cs"/>
        </a:defRPr>
      </a:lvl2pPr>
      <a:lvl3pPr marL="797560" algn="l" defTabSz="797560" rtl="0" eaLnBrk="1" latinLnBrk="0" hangingPunct="1">
        <a:defRPr sz="1570" kern="1200">
          <a:solidFill>
            <a:schemeClr val="tx1"/>
          </a:solidFill>
          <a:latin typeface="+mn-lt"/>
          <a:ea typeface="+mn-ea"/>
          <a:cs typeface="+mn-cs"/>
        </a:defRPr>
      </a:lvl3pPr>
      <a:lvl4pPr marL="1196340" algn="l" defTabSz="797560" rtl="0" eaLnBrk="1" latinLnBrk="0" hangingPunct="1">
        <a:defRPr sz="1570" kern="1200">
          <a:solidFill>
            <a:schemeClr val="tx1"/>
          </a:solidFill>
          <a:latin typeface="+mn-lt"/>
          <a:ea typeface="+mn-ea"/>
          <a:cs typeface="+mn-cs"/>
        </a:defRPr>
      </a:lvl4pPr>
      <a:lvl5pPr marL="1595120" algn="l" defTabSz="797560" rtl="0" eaLnBrk="1" latinLnBrk="0" hangingPunct="1">
        <a:defRPr sz="1570" kern="1200">
          <a:solidFill>
            <a:schemeClr val="tx1"/>
          </a:solidFill>
          <a:latin typeface="+mn-lt"/>
          <a:ea typeface="+mn-ea"/>
          <a:cs typeface="+mn-cs"/>
        </a:defRPr>
      </a:lvl5pPr>
      <a:lvl6pPr marL="1993900" algn="l" defTabSz="797560" rtl="0" eaLnBrk="1" latinLnBrk="0" hangingPunct="1">
        <a:defRPr sz="1570" kern="1200">
          <a:solidFill>
            <a:schemeClr val="tx1"/>
          </a:solidFill>
          <a:latin typeface="+mn-lt"/>
          <a:ea typeface="+mn-ea"/>
          <a:cs typeface="+mn-cs"/>
        </a:defRPr>
      </a:lvl6pPr>
      <a:lvl7pPr marL="2392680" algn="l" defTabSz="797560" rtl="0" eaLnBrk="1" latinLnBrk="0" hangingPunct="1">
        <a:defRPr sz="1570" kern="1200">
          <a:solidFill>
            <a:schemeClr val="tx1"/>
          </a:solidFill>
          <a:latin typeface="+mn-lt"/>
          <a:ea typeface="+mn-ea"/>
          <a:cs typeface="+mn-cs"/>
        </a:defRPr>
      </a:lvl7pPr>
      <a:lvl8pPr marL="2791460" algn="l" defTabSz="797560" rtl="0" eaLnBrk="1" latinLnBrk="0" hangingPunct="1">
        <a:defRPr sz="1570" kern="1200">
          <a:solidFill>
            <a:schemeClr val="tx1"/>
          </a:solidFill>
          <a:latin typeface="+mn-lt"/>
          <a:ea typeface="+mn-ea"/>
          <a:cs typeface="+mn-cs"/>
        </a:defRPr>
      </a:lvl8pPr>
      <a:lvl9pPr marL="3190240" algn="l" defTabSz="797560" rtl="0" eaLnBrk="1" latinLnBrk="0" hangingPunct="1">
        <a:defRPr sz="157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170B8C-743A-B67F-E997-50C2571E7CC8}"/>
              </a:ext>
            </a:extLst>
          </p:cNvPr>
          <p:cNvSpPr>
            <a:spLocks noGrp="1"/>
          </p:cNvSpPr>
          <p:nvPr>
            <p:ph type="ctrTitle"/>
          </p:nvPr>
        </p:nvSpPr>
        <p:spPr>
          <a:xfrm>
            <a:off x="904240" y="1615522"/>
            <a:ext cx="10495280" cy="2387600"/>
          </a:xfrm>
        </p:spPr>
        <p:txBody>
          <a:bodyPr/>
          <a:lstStyle/>
          <a:p>
            <a:r>
              <a:rPr lang="en-US" altLang="zh-CN" dirty="0"/>
              <a:t>Model Inversion for </a:t>
            </a:r>
            <a:r>
              <a:rPr lang="en-US" altLang="zh-CN" dirty="0" err="1"/>
              <a:t>Spatio</a:t>
            </a:r>
            <a:r>
              <a:rPr lang="en-US" altLang="zh-CN" dirty="0"/>
              <a:t>-temporal Processes using</a:t>
            </a:r>
            <a:br>
              <a:rPr lang="en-US" altLang="zh-CN" dirty="0"/>
            </a:br>
            <a:r>
              <a:rPr lang="en-US" altLang="zh-CN" dirty="0"/>
              <a:t>the Fourier Neural Operator</a:t>
            </a:r>
            <a:endParaRPr lang="zh-CN" altLang="en-US" dirty="0"/>
          </a:p>
        </p:txBody>
      </p:sp>
      <p:sp>
        <p:nvSpPr>
          <p:cNvPr id="3" name="副标题 2">
            <a:extLst>
              <a:ext uri="{FF2B5EF4-FFF2-40B4-BE49-F238E27FC236}">
                <a16:creationId xmlns:a16="http://schemas.microsoft.com/office/drawing/2014/main" id="{4BE6AB8E-25FA-092A-1F38-5CDFEAF8CE8D}"/>
              </a:ext>
            </a:extLst>
          </p:cNvPr>
          <p:cNvSpPr>
            <a:spLocks noGrp="1"/>
          </p:cNvSpPr>
          <p:nvPr>
            <p:ph type="subTitle" idx="1"/>
          </p:nvPr>
        </p:nvSpPr>
        <p:spPr/>
        <p:txBody>
          <a:bodyPr/>
          <a:lstStyle/>
          <a:p>
            <a:endParaRPr lang="zh-CN" altLang="en-US" dirty="0"/>
          </a:p>
        </p:txBody>
      </p:sp>
      <p:pic>
        <p:nvPicPr>
          <p:cNvPr id="5" name="图片 4">
            <a:extLst>
              <a:ext uri="{FF2B5EF4-FFF2-40B4-BE49-F238E27FC236}">
                <a16:creationId xmlns:a16="http://schemas.microsoft.com/office/drawing/2014/main" id="{2BA496D1-2879-F18C-05B7-1E7284078857}"/>
              </a:ext>
            </a:extLst>
          </p:cNvPr>
          <p:cNvPicPr>
            <a:picLocks noChangeAspect="1"/>
          </p:cNvPicPr>
          <p:nvPr/>
        </p:nvPicPr>
        <p:blipFill>
          <a:blip r:embed="rId3"/>
          <a:stretch>
            <a:fillRect/>
          </a:stretch>
        </p:blipFill>
        <p:spPr>
          <a:xfrm>
            <a:off x="2158614" y="4003122"/>
            <a:ext cx="7991226" cy="2598061"/>
          </a:xfrm>
          <a:prstGeom prst="rect">
            <a:avLst/>
          </a:prstGeom>
        </p:spPr>
      </p:pic>
    </p:spTree>
    <p:extLst>
      <p:ext uri="{BB962C8B-B14F-4D97-AF65-F5344CB8AC3E}">
        <p14:creationId xmlns:p14="http://schemas.microsoft.com/office/powerpoint/2010/main" val="20758127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F338CD3-922C-38AD-6A65-BD50D5CBE3F2}"/>
              </a:ext>
            </a:extLst>
          </p:cNvPr>
          <p:cNvSpPr>
            <a:spLocks noGrp="1"/>
          </p:cNvSpPr>
          <p:nvPr>
            <p:ph type="ctrTitle"/>
          </p:nvPr>
        </p:nvSpPr>
        <p:spPr>
          <a:xfrm>
            <a:off x="1249680" y="1519002"/>
            <a:ext cx="9611360" cy="2387600"/>
          </a:xfrm>
        </p:spPr>
        <p:txBody>
          <a:bodyPr/>
          <a:lstStyle/>
          <a:p>
            <a:r>
              <a:rPr lang="en-US" altLang="zh-CN" dirty="0"/>
              <a:t>Redefining Super-Resolution: Fine-mesh PDE</a:t>
            </a:r>
            <a:br>
              <a:rPr lang="en-US" altLang="zh-CN" dirty="0"/>
            </a:br>
            <a:r>
              <a:rPr lang="en-US" altLang="zh-CN" dirty="0"/>
              <a:t>predictions without classical simulations</a:t>
            </a:r>
            <a:endParaRPr lang="zh-CN" altLang="en-US" dirty="0"/>
          </a:p>
        </p:txBody>
      </p:sp>
      <p:sp>
        <p:nvSpPr>
          <p:cNvPr id="5" name="副标题 4">
            <a:extLst>
              <a:ext uri="{FF2B5EF4-FFF2-40B4-BE49-F238E27FC236}">
                <a16:creationId xmlns:a16="http://schemas.microsoft.com/office/drawing/2014/main" id="{A619DDD8-4F90-5411-D654-C1B4CF91D577}"/>
              </a:ext>
            </a:extLst>
          </p:cNvPr>
          <p:cNvSpPr>
            <a:spLocks noGrp="1"/>
          </p:cNvSpPr>
          <p:nvPr>
            <p:ph type="subTitle" idx="1"/>
          </p:nvPr>
        </p:nvSpPr>
        <p:spPr/>
        <p:txBody>
          <a:bodyPr/>
          <a:lstStyle/>
          <a:p>
            <a:endParaRPr lang="zh-CN" altLang="en-US" dirty="0"/>
          </a:p>
        </p:txBody>
      </p:sp>
      <p:pic>
        <p:nvPicPr>
          <p:cNvPr id="7" name="图片 6">
            <a:extLst>
              <a:ext uri="{FF2B5EF4-FFF2-40B4-BE49-F238E27FC236}">
                <a16:creationId xmlns:a16="http://schemas.microsoft.com/office/drawing/2014/main" id="{2A3DA998-ABCE-AADA-DD54-742CD662F805}"/>
              </a:ext>
            </a:extLst>
          </p:cNvPr>
          <p:cNvPicPr>
            <a:picLocks noChangeAspect="1"/>
          </p:cNvPicPr>
          <p:nvPr/>
        </p:nvPicPr>
        <p:blipFill>
          <a:blip r:embed="rId2"/>
          <a:stretch>
            <a:fillRect/>
          </a:stretch>
        </p:blipFill>
        <p:spPr>
          <a:xfrm>
            <a:off x="2080060" y="3828202"/>
            <a:ext cx="8633660" cy="3021591"/>
          </a:xfrm>
          <a:prstGeom prst="rect">
            <a:avLst/>
          </a:prstGeom>
        </p:spPr>
      </p:pic>
    </p:spTree>
    <p:extLst>
      <p:ext uri="{BB962C8B-B14F-4D97-AF65-F5344CB8AC3E}">
        <p14:creationId xmlns:p14="http://schemas.microsoft.com/office/powerpoint/2010/main" val="2583265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CE3407-4FEE-A9EC-D1B6-F79FD5D94983}"/>
              </a:ext>
            </a:extLst>
          </p:cNvPr>
          <p:cNvSpPr>
            <a:spLocks noGrp="1"/>
          </p:cNvSpPr>
          <p:nvPr>
            <p:ph type="title"/>
          </p:nvPr>
        </p:nvSpPr>
        <p:spPr/>
        <p:txBody>
          <a:bodyPr/>
          <a:lstStyle/>
          <a:p>
            <a:r>
              <a:rPr lang="en-US" altLang="zh-CN" dirty="0"/>
              <a:t>Problem formulation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D82D42F-FFED-89B5-78DD-1B59C7B278C8}"/>
                  </a:ext>
                </a:extLst>
              </p:cNvPr>
              <p:cNvSpPr>
                <a:spLocks noGrp="1"/>
              </p:cNvSpPr>
              <p:nvPr>
                <p:ph idx="1"/>
              </p:nvPr>
            </p:nvSpPr>
            <p:spPr/>
            <p:txBody>
              <a:bodyPr/>
              <a:lstStyle/>
              <a:p>
                <a:r>
                  <a:rPr lang="en-US" altLang="zh-CN" dirty="0"/>
                  <a:t>Consider a training dataset consisting of pairs of coarse mesh data and fine mesh data represented as (C, F).</a:t>
                </a:r>
              </a:p>
              <a:p>
                <a:endParaRPr lang="en-US" altLang="zh-CN" dirty="0"/>
              </a:p>
              <a:p>
                <a:r>
                  <a:rPr lang="en-US" altLang="zh-CN" b="1" dirty="0"/>
                  <a:t>primary goal: </a:t>
                </a:r>
              </a:p>
              <a:p>
                <a:r>
                  <a:rPr lang="en-US" altLang="zh-CN" dirty="0"/>
                  <a:t>Train inductive supervised model (f : C → F) to effectively capture and map the non-linear relationship </a:t>
                </a:r>
                <a:r>
                  <a:rPr lang="en-US" altLang="zh-CN" dirty="0">
                    <a:solidFill>
                      <a:schemeClr val="accent6"/>
                    </a:solidFill>
                  </a:rPr>
                  <a:t>between coarse mesh data C(x1, x2, ...</a:t>
                </a:r>
                <a:r>
                  <a:rPr lang="en-US" altLang="zh-CN" dirty="0" err="1">
                    <a:solidFill>
                      <a:schemeClr val="accent6"/>
                    </a:solidFill>
                  </a:rPr>
                  <a:t>xn</a:t>
                </a:r>
                <a:r>
                  <a:rPr lang="en-US" altLang="zh-CN" dirty="0">
                    <a:solidFill>
                      <a:schemeClr val="accent6"/>
                    </a:solidFill>
                  </a:rPr>
                  <a:t>) ∈</a:t>
                </a:r>
                <a14:m>
                  <m:oMath xmlns:m="http://schemas.openxmlformats.org/officeDocument/2006/math">
                    <m:sSup>
                      <m:sSupPr>
                        <m:ctrlPr>
                          <a:rPr lang="en-US" altLang="zh-CN" b="0" i="1" smtClean="0">
                            <a:solidFill>
                              <a:schemeClr val="accent6"/>
                            </a:solidFill>
                            <a:latin typeface="Cambria Math" panose="02040503050406030204" pitchFamily="18" charset="0"/>
                          </a:rPr>
                        </m:ctrlPr>
                      </m:sSupPr>
                      <m:e>
                        <m:r>
                          <a:rPr lang="en-US" altLang="zh-CN" b="0" i="1" smtClean="0">
                            <a:solidFill>
                              <a:schemeClr val="accent6"/>
                            </a:solidFill>
                            <a:latin typeface="Cambria Math" panose="02040503050406030204" pitchFamily="18" charset="0"/>
                          </a:rPr>
                          <m:t>𝑅</m:t>
                        </m:r>
                      </m:e>
                      <m:sup>
                        <m:r>
                          <a:rPr lang="en-US" altLang="zh-CN" b="0" i="1" smtClean="0">
                            <a:solidFill>
                              <a:schemeClr val="accent6"/>
                            </a:solidFill>
                            <a:latin typeface="Cambria Math" panose="02040503050406030204" pitchFamily="18" charset="0"/>
                          </a:rPr>
                          <m:t>𝑚</m:t>
                        </m:r>
                      </m:sup>
                    </m:sSup>
                  </m:oMath>
                </a14:m>
                <a:r>
                  <a:rPr lang="en-US" altLang="zh-CN" dirty="0">
                    <a:solidFill>
                      <a:schemeClr val="accent6"/>
                    </a:solidFill>
                  </a:rPr>
                  <a:t> </a:t>
                </a:r>
                <a:r>
                  <a:rPr lang="en-US" altLang="zh-CN" dirty="0"/>
                  <a:t>and </a:t>
                </a:r>
                <a:r>
                  <a:rPr lang="en-US" altLang="zh-CN" dirty="0">
                    <a:solidFill>
                      <a:schemeClr val="accent6"/>
                    </a:solidFill>
                  </a:rPr>
                  <a:t>fine mesh data F(x1, x2, ...</a:t>
                </a:r>
                <a:r>
                  <a:rPr lang="en-US" altLang="zh-CN" dirty="0" err="1">
                    <a:solidFill>
                      <a:schemeClr val="accent6"/>
                    </a:solidFill>
                  </a:rPr>
                  <a:t>xn</a:t>
                </a:r>
                <a:r>
                  <a:rPr lang="en-US" altLang="zh-CN" dirty="0">
                    <a:solidFill>
                      <a:schemeClr val="accent6"/>
                    </a:solidFill>
                  </a:rPr>
                  <a:t>) ∈ </a:t>
                </a:r>
                <a14:m>
                  <m:oMath xmlns:m="http://schemas.openxmlformats.org/officeDocument/2006/math">
                    <m:sSup>
                      <m:sSupPr>
                        <m:ctrlPr>
                          <a:rPr lang="en-US" altLang="zh-CN" b="0" i="1" smtClean="0">
                            <a:solidFill>
                              <a:schemeClr val="accent6"/>
                            </a:solidFill>
                            <a:latin typeface="Cambria Math" panose="02040503050406030204" pitchFamily="18" charset="0"/>
                          </a:rPr>
                        </m:ctrlPr>
                      </m:sSupPr>
                      <m:e>
                        <m:r>
                          <a:rPr lang="en-US" altLang="zh-CN" b="0" i="1" smtClean="0">
                            <a:solidFill>
                              <a:schemeClr val="accent6"/>
                            </a:solidFill>
                            <a:latin typeface="Cambria Math" panose="02040503050406030204" pitchFamily="18" charset="0"/>
                          </a:rPr>
                          <m:t>𝑅</m:t>
                        </m:r>
                      </m:e>
                      <m:sup>
                        <m:r>
                          <a:rPr lang="en-US" altLang="zh-CN" b="0" i="1" smtClean="0">
                            <a:solidFill>
                              <a:schemeClr val="accent6"/>
                            </a:solidFill>
                            <a:latin typeface="Cambria Math" panose="02040503050406030204" pitchFamily="18" charset="0"/>
                          </a:rPr>
                          <m:t>𝑑</m:t>
                        </m:r>
                      </m:sup>
                    </m:sSup>
                  </m:oMath>
                </a14:m>
                <a:r>
                  <a:rPr lang="en-US" altLang="zh-CN" dirty="0">
                    <a:solidFill>
                      <a:schemeClr val="accent6"/>
                    </a:solidFill>
                  </a:rPr>
                  <a:t> </a:t>
                </a:r>
                <a:r>
                  <a:rPr lang="en-US" altLang="zh-CN" dirty="0"/>
                  <a:t>of n features.</a:t>
                </a:r>
              </a:p>
              <a:p>
                <a:endParaRPr lang="en-US" altLang="zh-CN" dirty="0"/>
              </a:p>
              <a:p>
                <a:pPr marL="0" indent="0">
                  <a:buNone/>
                </a:pPr>
                <a:r>
                  <a:rPr lang="en-US" altLang="zh-CN" dirty="0"/>
                  <a:t>				C(x1, x2, ...</a:t>
                </a:r>
                <a:r>
                  <a:rPr lang="en-US" altLang="zh-CN" dirty="0" err="1"/>
                  <a:t>xn</a:t>
                </a:r>
                <a:r>
                  <a:rPr lang="en-US" altLang="zh-CN" dirty="0"/>
                  <a:t>)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𝑚</m:t>
                        </m:r>
                      </m:sup>
                    </m:s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oMath>
                </a14:m>
                <a:r>
                  <a:rPr lang="en-US" altLang="zh-CN" dirty="0"/>
                  <a:t>F(x1, x2, ...</a:t>
                </a:r>
                <a:r>
                  <a:rPr lang="en-US" altLang="zh-CN" dirty="0" err="1"/>
                  <a:t>xn</a:t>
                </a:r>
                <a:r>
                  <a:rPr lang="en-US" altLang="zh-CN" dirty="0"/>
                  <a:t>) ∈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𝑑</m:t>
                        </m:r>
                      </m:sup>
                    </m:sSup>
                  </m:oMath>
                </a14:m>
                <a:r>
                  <a:rPr lang="en-US" altLang="zh-CN" dirty="0"/>
                  <a:t> </a:t>
                </a:r>
              </a:p>
              <a:p>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8D82D42F-FFED-89B5-78DD-1B59C7B278C8}"/>
                  </a:ext>
                </a:extLst>
              </p:cNvPr>
              <p:cNvSpPr>
                <a:spLocks noGrp="1" noRot="1" noChangeAspect="1" noMove="1" noResize="1" noEditPoints="1" noAdjustHandles="1" noChangeArrowheads="1" noChangeShapeType="1" noTextEdit="1"/>
              </p:cNvSpPr>
              <p:nvPr>
                <p:ph idx="1"/>
              </p:nvPr>
            </p:nvSpPr>
            <p:spPr>
              <a:blipFill>
                <a:blip r:embed="rId2"/>
                <a:stretch>
                  <a:fillRect l="-671" t="-1368" r="-22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32020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C45C8E-558A-3BE3-F372-1711E8C76E47}"/>
              </a:ext>
            </a:extLst>
          </p:cNvPr>
          <p:cNvSpPr>
            <a:spLocks noGrp="1"/>
          </p:cNvSpPr>
          <p:nvPr>
            <p:ph type="title"/>
          </p:nvPr>
        </p:nvSpPr>
        <p:spPr/>
        <p:txBody>
          <a:bodyPr/>
          <a:lstStyle/>
          <a:p>
            <a:r>
              <a:rPr lang="en-US" altLang="zh-CN" dirty="0"/>
              <a:t>Pipeline</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1E029B3-82CC-6002-E9EC-B6DE82F2A3E3}"/>
                  </a:ext>
                </a:extLst>
              </p:cNvPr>
              <p:cNvSpPr>
                <a:spLocks noGrp="1"/>
              </p:cNvSpPr>
              <p:nvPr>
                <p:ph idx="1"/>
              </p:nvPr>
            </p:nvSpPr>
            <p:spPr/>
            <p:txBody>
              <a:bodyPr/>
              <a:lstStyle/>
              <a:p>
                <a:r>
                  <a:rPr lang="en-US" altLang="zh-CN" dirty="0"/>
                  <a:t>Input:  pairs of coarse mesh data and fine mesh data represented as (C, F) </a:t>
                </a:r>
              </a:p>
              <a:p>
                <a:r>
                  <a:rPr lang="en-US" altLang="zh-CN" dirty="0"/>
                  <a:t>Output: predicted fine mash data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𝑝𝑟𝑒𝑑𝑖𝑐𝑡𝑒𝑑</m:t>
                        </m:r>
                      </m:sub>
                    </m:sSub>
                  </m:oMath>
                </a14:m>
                <a:endParaRPr lang="zh-CN" altLang="en-US" dirty="0"/>
              </a:p>
            </p:txBody>
          </p:sp>
        </mc:Choice>
        <mc:Fallback xmlns="">
          <p:sp>
            <p:nvSpPr>
              <p:cNvPr id="3" name="内容占位符 2">
                <a:extLst>
                  <a:ext uri="{FF2B5EF4-FFF2-40B4-BE49-F238E27FC236}">
                    <a16:creationId xmlns:a16="http://schemas.microsoft.com/office/drawing/2014/main" id="{71E029B3-82CC-6002-E9EC-B6DE82F2A3E3}"/>
                  </a:ext>
                </a:extLst>
              </p:cNvPr>
              <p:cNvSpPr>
                <a:spLocks noGrp="1" noRot="1" noChangeAspect="1" noMove="1" noResize="1" noEditPoints="1" noAdjustHandles="1" noChangeArrowheads="1" noChangeShapeType="1" noTextEdit="1"/>
              </p:cNvSpPr>
              <p:nvPr>
                <p:ph idx="1"/>
              </p:nvPr>
            </p:nvSpPr>
            <p:spPr>
              <a:blipFill>
                <a:blip r:embed="rId2"/>
                <a:stretch>
                  <a:fillRect l="-671" t="-1368"/>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B6F68890-5012-4C01-9953-9E400DDBE652}"/>
              </a:ext>
            </a:extLst>
          </p:cNvPr>
          <p:cNvPicPr>
            <a:picLocks noChangeAspect="1"/>
          </p:cNvPicPr>
          <p:nvPr/>
        </p:nvPicPr>
        <p:blipFill>
          <a:blip r:embed="rId3"/>
          <a:stretch>
            <a:fillRect/>
          </a:stretch>
        </p:blipFill>
        <p:spPr>
          <a:xfrm>
            <a:off x="750848" y="3631442"/>
            <a:ext cx="10791904" cy="2800370"/>
          </a:xfrm>
          <a:prstGeom prst="rect">
            <a:avLst/>
          </a:prstGeom>
          <a:ln>
            <a:no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6F5176B9-2013-E611-3A6D-AA39D7BFAF68}"/>
              </a:ext>
            </a:extLst>
          </p:cNvPr>
          <p:cNvPicPr>
            <a:picLocks noChangeAspect="1"/>
          </p:cNvPicPr>
          <p:nvPr/>
        </p:nvPicPr>
        <p:blipFill>
          <a:blip r:embed="rId4"/>
          <a:stretch>
            <a:fillRect/>
          </a:stretch>
        </p:blipFill>
        <p:spPr>
          <a:xfrm>
            <a:off x="4698033" y="2362709"/>
            <a:ext cx="3933854" cy="519116"/>
          </a:xfrm>
          <a:prstGeom prst="rect">
            <a:avLst/>
          </a:prstGeom>
        </p:spPr>
      </p:pic>
      <p:pic>
        <p:nvPicPr>
          <p:cNvPr id="9" name="图片 8">
            <a:extLst>
              <a:ext uri="{FF2B5EF4-FFF2-40B4-BE49-F238E27FC236}">
                <a16:creationId xmlns:a16="http://schemas.microsoft.com/office/drawing/2014/main" id="{559DC708-193D-33B2-E787-B95668E25C5D}"/>
              </a:ext>
            </a:extLst>
          </p:cNvPr>
          <p:cNvPicPr>
            <a:picLocks noChangeAspect="1"/>
          </p:cNvPicPr>
          <p:nvPr/>
        </p:nvPicPr>
        <p:blipFill>
          <a:blip r:embed="rId5"/>
          <a:stretch>
            <a:fillRect/>
          </a:stretch>
        </p:blipFill>
        <p:spPr>
          <a:xfrm>
            <a:off x="4522014" y="3008981"/>
            <a:ext cx="4719672" cy="495304"/>
          </a:xfrm>
          <a:prstGeom prst="rect">
            <a:avLst/>
          </a:prstGeom>
        </p:spPr>
      </p:pic>
    </p:spTree>
    <p:extLst>
      <p:ext uri="{BB962C8B-B14F-4D97-AF65-F5344CB8AC3E}">
        <p14:creationId xmlns:p14="http://schemas.microsoft.com/office/powerpoint/2010/main" val="1789134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FA77DC-E91A-FBD4-DCE7-2D6AE7247713}"/>
              </a:ext>
            </a:extLst>
          </p:cNvPr>
          <p:cNvSpPr>
            <a:spLocks noGrp="1"/>
          </p:cNvSpPr>
          <p:nvPr>
            <p:ph type="title"/>
          </p:nvPr>
        </p:nvSpPr>
        <p:spPr/>
        <p:txBody>
          <a:bodyPr/>
          <a:lstStyle/>
          <a:p>
            <a:r>
              <a:rPr lang="en-US" altLang="zh-CN" dirty="0"/>
              <a:t>Pipeline</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ECB0A4B-A406-3A16-A0A5-A1F15CAC5A0C}"/>
                  </a:ext>
                </a:extLst>
              </p:cNvPr>
              <p:cNvSpPr>
                <a:spLocks noGrp="1"/>
              </p:cNvSpPr>
              <p:nvPr>
                <p:ph idx="1"/>
              </p:nvPr>
            </p:nvSpPr>
            <p:spPr/>
            <p:txBody>
              <a:bodyPr/>
              <a:lstStyle/>
              <a:p>
                <a:r>
                  <a:rPr lang="en-US" altLang="zh-CN" dirty="0"/>
                  <a:t>The data loss (L) is calculated as the Mean Square Error (MSE) between the fine mesh data and the predicted fine mesh data.</a:t>
                </a:r>
              </a:p>
              <a:p>
                <a:pPr marL="0" indent="0">
                  <a:buNone/>
                </a:pPr>
                <a:endParaRPr lang="en-US" altLang="zh-CN"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𝐿𝑜𝑠</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𝑑𝑎𝑡𝑎</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𝑀𝑆𝐸</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𝑟𝑒𝑎𝑙</m:t>
                          </m:r>
                          <m:r>
                            <m:rPr>
                              <m:lit/>
                            </m:rPr>
                            <a:rPr lang="en-US" altLang="zh-CN" b="0" i="1" smtClean="0">
                              <a:latin typeface="Cambria Math" panose="02040503050406030204" pitchFamily="18" charset="0"/>
                            </a:rPr>
                            <m:t>_</m:t>
                          </m:r>
                          <m:r>
                            <a:rPr lang="en-US" altLang="zh-CN" b="0" i="1" smtClean="0">
                              <a:latin typeface="Cambria Math" panose="02040503050406030204" pitchFamily="18" charset="0"/>
                            </a:rPr>
                            <m:t>𝑓𝑖𝑛𝑒</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𝑝𝑟𝑒𝑑𝑖𝑐𝑡</m:t>
                          </m:r>
                          <m:r>
                            <m:rPr>
                              <m:lit/>
                            </m:rPr>
                            <a:rPr lang="en-US" altLang="zh-CN" b="0" i="1" smtClean="0">
                              <a:latin typeface="Cambria Math" panose="02040503050406030204" pitchFamily="18" charset="0"/>
                            </a:rPr>
                            <m:t>_</m:t>
                          </m:r>
                          <m:r>
                            <a:rPr lang="en-US" altLang="zh-CN" b="0" i="1" smtClean="0">
                              <a:latin typeface="Cambria Math" panose="02040503050406030204" pitchFamily="18" charset="0"/>
                            </a:rPr>
                            <m:t>𝑓𝑖𝑛𝑒</m:t>
                          </m:r>
                        </m:sub>
                      </m:sSub>
                      <m:r>
                        <a:rPr lang="en-US" altLang="zh-CN" b="0" i="1" smtClean="0">
                          <a:latin typeface="Cambria Math" panose="02040503050406030204" pitchFamily="18" charset="0"/>
                        </a:rPr>
                        <m:t>)</m:t>
                      </m:r>
                    </m:oMath>
                  </m:oMathPara>
                </a14:m>
                <a:endParaRPr lang="en-US" altLang="zh-CN" dirty="0"/>
              </a:p>
              <a:p>
                <a:pPr marL="0" indent="0">
                  <a:buNone/>
                </a:pPr>
                <a:endParaRPr lang="en-US" altLang="zh-CN" dirty="0"/>
              </a:p>
              <a:p>
                <a:r>
                  <a:rPr lang="en-US" altLang="zh-CN" dirty="0"/>
                  <a:t>The physics loss, on the other hand, is determined by computing the MSE of the residual of the governing equations between the fine mesh and the predicted mesh data.</a:t>
                </a:r>
              </a:p>
              <a:p>
                <a:endParaRPr lang="en-US" altLang="zh-CN" dirty="0"/>
              </a:p>
              <a:p>
                <a:endParaRPr lang="en-US" altLang="zh-CN" dirty="0"/>
              </a:p>
              <a:p>
                <a:r>
                  <a:rPr lang="en-US" altLang="zh-CN" dirty="0"/>
                  <a:t>For example:</a:t>
                </a:r>
              </a:p>
              <a:p>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9ECB0A4B-A406-3A16-A0A5-A1F15CAC5A0C}"/>
                  </a:ext>
                </a:extLst>
              </p:cNvPr>
              <p:cNvSpPr>
                <a:spLocks noGrp="1" noRot="1" noChangeAspect="1" noMove="1" noResize="1" noEditPoints="1" noAdjustHandles="1" noChangeArrowheads="1" noChangeShapeType="1" noTextEdit="1"/>
              </p:cNvSpPr>
              <p:nvPr>
                <p:ph idx="1"/>
              </p:nvPr>
            </p:nvSpPr>
            <p:spPr>
              <a:blipFill>
                <a:blip r:embed="rId2"/>
                <a:stretch>
                  <a:fillRect l="-671" t="-1368"/>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5995E224-FC56-F7EB-C4DA-1BC2ED295416}"/>
              </a:ext>
            </a:extLst>
          </p:cNvPr>
          <p:cNvPicPr>
            <a:picLocks noChangeAspect="1"/>
          </p:cNvPicPr>
          <p:nvPr/>
        </p:nvPicPr>
        <p:blipFill>
          <a:blip r:embed="rId3"/>
          <a:stretch>
            <a:fillRect/>
          </a:stretch>
        </p:blipFill>
        <p:spPr>
          <a:xfrm>
            <a:off x="3376912" y="4021612"/>
            <a:ext cx="4838735" cy="481016"/>
          </a:xfrm>
          <a:prstGeom prst="rect">
            <a:avLst/>
          </a:prstGeom>
        </p:spPr>
      </p:pic>
      <p:pic>
        <p:nvPicPr>
          <p:cNvPr id="7" name="图片 6">
            <a:extLst>
              <a:ext uri="{FF2B5EF4-FFF2-40B4-BE49-F238E27FC236}">
                <a16:creationId xmlns:a16="http://schemas.microsoft.com/office/drawing/2014/main" id="{D91A0789-CD5A-CBC1-5C88-73043997CD77}"/>
              </a:ext>
            </a:extLst>
          </p:cNvPr>
          <p:cNvPicPr>
            <a:picLocks noChangeAspect="1"/>
          </p:cNvPicPr>
          <p:nvPr/>
        </p:nvPicPr>
        <p:blipFill>
          <a:blip r:embed="rId4"/>
          <a:stretch>
            <a:fillRect/>
          </a:stretch>
        </p:blipFill>
        <p:spPr>
          <a:xfrm>
            <a:off x="6096000" y="5343521"/>
            <a:ext cx="5329276" cy="895357"/>
          </a:xfrm>
          <a:prstGeom prst="rect">
            <a:avLst/>
          </a:prstGeom>
        </p:spPr>
      </p:pic>
      <p:pic>
        <p:nvPicPr>
          <p:cNvPr id="9" name="图片 8">
            <a:extLst>
              <a:ext uri="{FF2B5EF4-FFF2-40B4-BE49-F238E27FC236}">
                <a16:creationId xmlns:a16="http://schemas.microsoft.com/office/drawing/2014/main" id="{E4222570-D647-DFB9-EE8F-FC8C05F609FC}"/>
              </a:ext>
            </a:extLst>
          </p:cNvPr>
          <p:cNvPicPr>
            <a:picLocks noChangeAspect="1"/>
          </p:cNvPicPr>
          <p:nvPr/>
        </p:nvPicPr>
        <p:blipFill>
          <a:blip r:embed="rId5"/>
          <a:stretch>
            <a:fillRect/>
          </a:stretch>
        </p:blipFill>
        <p:spPr>
          <a:xfrm>
            <a:off x="1845757" y="5679386"/>
            <a:ext cx="3062310" cy="352428"/>
          </a:xfrm>
          <a:prstGeom prst="rect">
            <a:avLst/>
          </a:prstGeom>
        </p:spPr>
      </p:pic>
      <p:sp>
        <p:nvSpPr>
          <p:cNvPr id="10" name="箭头: 右 9">
            <a:extLst>
              <a:ext uri="{FF2B5EF4-FFF2-40B4-BE49-F238E27FC236}">
                <a16:creationId xmlns:a16="http://schemas.microsoft.com/office/drawing/2014/main" id="{F454B65F-BBB6-5BEF-6E8F-BA8C77A047C7}"/>
              </a:ext>
            </a:extLst>
          </p:cNvPr>
          <p:cNvSpPr/>
          <p:nvPr/>
        </p:nvSpPr>
        <p:spPr>
          <a:xfrm>
            <a:off x="5237480" y="5540798"/>
            <a:ext cx="614680" cy="558697"/>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658711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E66F1C-5A49-55E9-97BA-6B0F049CC4AD}"/>
              </a:ext>
            </a:extLst>
          </p:cNvPr>
          <p:cNvSpPr>
            <a:spLocks noGrp="1"/>
          </p:cNvSpPr>
          <p:nvPr>
            <p:ph type="title"/>
          </p:nvPr>
        </p:nvSpPr>
        <p:spPr/>
        <p:txBody>
          <a:bodyPr/>
          <a:lstStyle/>
          <a:p>
            <a:r>
              <a:rPr lang="en-US" altLang="zh-CN" dirty="0"/>
              <a:t>Performance</a:t>
            </a:r>
            <a:endParaRPr lang="zh-CN" altLang="en-US" dirty="0"/>
          </a:p>
        </p:txBody>
      </p:sp>
      <p:sp>
        <p:nvSpPr>
          <p:cNvPr id="3" name="内容占位符 2">
            <a:extLst>
              <a:ext uri="{FF2B5EF4-FFF2-40B4-BE49-F238E27FC236}">
                <a16:creationId xmlns:a16="http://schemas.microsoft.com/office/drawing/2014/main" id="{D517397C-56EF-D85C-078F-36C30CF38AE0}"/>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59F0B7B3-F9F6-D332-F492-E5ED6D242EB9}"/>
              </a:ext>
            </a:extLst>
          </p:cNvPr>
          <p:cNvPicPr>
            <a:picLocks noChangeAspect="1"/>
          </p:cNvPicPr>
          <p:nvPr/>
        </p:nvPicPr>
        <p:blipFill>
          <a:blip r:embed="rId2"/>
          <a:stretch>
            <a:fillRect/>
          </a:stretch>
        </p:blipFill>
        <p:spPr>
          <a:xfrm>
            <a:off x="2474484" y="840923"/>
            <a:ext cx="7573756" cy="6017077"/>
          </a:xfrm>
          <a:prstGeom prst="rect">
            <a:avLst/>
          </a:prstGeom>
        </p:spPr>
      </p:pic>
    </p:spTree>
    <p:extLst>
      <p:ext uri="{BB962C8B-B14F-4D97-AF65-F5344CB8AC3E}">
        <p14:creationId xmlns:p14="http://schemas.microsoft.com/office/powerpoint/2010/main" val="6576891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A5F009-334A-F519-35B4-A10F880D06CD}"/>
              </a:ext>
            </a:extLst>
          </p:cNvPr>
          <p:cNvSpPr>
            <a:spLocks noGrp="1"/>
          </p:cNvSpPr>
          <p:nvPr>
            <p:ph type="title"/>
          </p:nvPr>
        </p:nvSpPr>
        <p:spPr/>
        <p:txBody>
          <a:bodyPr>
            <a:normAutofit fontScale="90000"/>
          </a:bodyPr>
          <a:lstStyle/>
          <a:p>
            <a:r>
              <a:rPr lang="en-US" altLang="zh-CN" dirty="0"/>
              <a:t>Comparative Analysis: </a:t>
            </a:r>
            <a:r>
              <a:rPr lang="en-US" altLang="zh-CN" dirty="0" err="1"/>
              <a:t>Downsampling</a:t>
            </a:r>
            <a:r>
              <a:rPr lang="en-US" altLang="zh-CN" dirty="0"/>
              <a:t> vs. Coarse Mesh Representation</a:t>
            </a:r>
            <a:endParaRPr lang="zh-CN" altLang="en-US" dirty="0"/>
          </a:p>
        </p:txBody>
      </p:sp>
      <p:sp>
        <p:nvSpPr>
          <p:cNvPr id="3" name="内容占位符 2">
            <a:extLst>
              <a:ext uri="{FF2B5EF4-FFF2-40B4-BE49-F238E27FC236}">
                <a16:creationId xmlns:a16="http://schemas.microsoft.com/office/drawing/2014/main" id="{501D4DE3-22E7-9D2F-6F72-0EB190C3687B}"/>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04F6E5A5-B5A3-5FCB-6760-9B24E26E4FFA}"/>
              </a:ext>
            </a:extLst>
          </p:cNvPr>
          <p:cNvPicPr>
            <a:picLocks noChangeAspect="1"/>
          </p:cNvPicPr>
          <p:nvPr/>
        </p:nvPicPr>
        <p:blipFill>
          <a:blip r:embed="rId2"/>
          <a:srcRect t="7517"/>
          <a:stretch/>
        </p:blipFill>
        <p:spPr>
          <a:xfrm>
            <a:off x="894836" y="1148080"/>
            <a:ext cx="10310888" cy="3232953"/>
          </a:xfrm>
          <a:prstGeom prst="rect">
            <a:avLst/>
          </a:prstGeom>
          <a:ln>
            <a:no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56AABC6D-B719-8920-38E2-480D45071C3E}"/>
              </a:ext>
            </a:extLst>
          </p:cNvPr>
          <p:cNvPicPr>
            <a:picLocks noChangeAspect="1"/>
          </p:cNvPicPr>
          <p:nvPr/>
        </p:nvPicPr>
        <p:blipFill>
          <a:blip r:embed="rId3"/>
          <a:stretch>
            <a:fillRect/>
          </a:stretch>
        </p:blipFill>
        <p:spPr>
          <a:xfrm>
            <a:off x="1187411" y="4447214"/>
            <a:ext cx="10477577" cy="2352692"/>
          </a:xfrm>
          <a:prstGeom prst="rect">
            <a:avLst/>
          </a:prstGeom>
        </p:spPr>
      </p:pic>
    </p:spTree>
    <p:extLst>
      <p:ext uri="{BB962C8B-B14F-4D97-AF65-F5344CB8AC3E}">
        <p14:creationId xmlns:p14="http://schemas.microsoft.com/office/powerpoint/2010/main" val="3396912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883B5B-53F6-082E-1346-58047F1CD7A0}"/>
              </a:ext>
            </a:extLst>
          </p:cNvPr>
          <p:cNvSpPr>
            <a:spLocks noGrp="1"/>
          </p:cNvSpPr>
          <p:nvPr>
            <p:ph type="title"/>
          </p:nvPr>
        </p:nvSpPr>
        <p:spPr/>
        <p:txBody>
          <a:bodyPr/>
          <a:lstStyle/>
          <a:p>
            <a:r>
              <a:rPr lang="en-US" altLang="zh-CN" dirty="0"/>
              <a:t>Performance</a:t>
            </a:r>
            <a:endParaRPr lang="zh-CN" altLang="en-US" dirty="0"/>
          </a:p>
        </p:txBody>
      </p:sp>
      <p:sp>
        <p:nvSpPr>
          <p:cNvPr id="3" name="内容占位符 2">
            <a:extLst>
              <a:ext uri="{FF2B5EF4-FFF2-40B4-BE49-F238E27FC236}">
                <a16:creationId xmlns:a16="http://schemas.microsoft.com/office/drawing/2014/main" id="{90227AEA-4102-37BE-CD12-B2DE7063DCA6}"/>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B54443D3-E434-5BD1-5E6B-89A939E8BC89}"/>
              </a:ext>
            </a:extLst>
          </p:cNvPr>
          <p:cNvPicPr>
            <a:picLocks noChangeAspect="1"/>
          </p:cNvPicPr>
          <p:nvPr/>
        </p:nvPicPr>
        <p:blipFill>
          <a:blip r:embed="rId2"/>
          <a:stretch>
            <a:fillRect/>
          </a:stretch>
        </p:blipFill>
        <p:spPr>
          <a:xfrm>
            <a:off x="449947" y="1376680"/>
            <a:ext cx="4935109" cy="5146039"/>
          </a:xfrm>
          <a:prstGeom prst="rect">
            <a:avLst/>
          </a:prstGeom>
          <a:ln>
            <a:no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4C1E094C-ED0A-5942-F609-D03C4ECC970A}"/>
              </a:ext>
            </a:extLst>
          </p:cNvPr>
          <p:cNvPicPr>
            <a:picLocks noChangeAspect="1"/>
          </p:cNvPicPr>
          <p:nvPr/>
        </p:nvPicPr>
        <p:blipFill>
          <a:blip r:embed="rId3"/>
          <a:stretch>
            <a:fillRect/>
          </a:stretch>
        </p:blipFill>
        <p:spPr>
          <a:xfrm>
            <a:off x="6060439" y="1272380"/>
            <a:ext cx="5719765" cy="55856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92272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FDE3D-A962-3EFA-B66F-853CAAFD3F89}"/>
              </a:ext>
            </a:extLst>
          </p:cNvPr>
          <p:cNvSpPr>
            <a:spLocks noGrp="1"/>
          </p:cNvSpPr>
          <p:nvPr>
            <p:ph type="title"/>
          </p:nvPr>
        </p:nvSpPr>
        <p:spPr/>
        <p:txBody>
          <a:bodyPr/>
          <a:lstStyle/>
          <a:p>
            <a:r>
              <a:rPr lang="en-US" altLang="zh-CN" dirty="0"/>
              <a:t>Pipeline</a:t>
            </a:r>
            <a:endParaRPr lang="zh-CN" altLang="en-US" dirty="0"/>
          </a:p>
        </p:txBody>
      </p:sp>
      <p:sp>
        <p:nvSpPr>
          <p:cNvPr id="3" name="内容占位符 2">
            <a:extLst>
              <a:ext uri="{FF2B5EF4-FFF2-40B4-BE49-F238E27FC236}">
                <a16:creationId xmlns:a16="http://schemas.microsoft.com/office/drawing/2014/main" id="{38FD9E57-47FD-FD85-DD37-E1B77686897B}"/>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9BB844E2-CA42-D6AE-C76A-342289975F19}"/>
              </a:ext>
            </a:extLst>
          </p:cNvPr>
          <p:cNvPicPr>
            <a:picLocks noChangeAspect="1"/>
          </p:cNvPicPr>
          <p:nvPr/>
        </p:nvPicPr>
        <p:blipFill>
          <a:blip r:embed="rId2"/>
          <a:stretch>
            <a:fillRect/>
          </a:stretch>
        </p:blipFill>
        <p:spPr>
          <a:xfrm>
            <a:off x="1899920" y="1057275"/>
            <a:ext cx="8785577" cy="5682978"/>
          </a:xfrm>
          <a:prstGeom prst="rect">
            <a:avLst/>
          </a:prstGeom>
        </p:spPr>
      </p:pic>
    </p:spTree>
    <p:extLst>
      <p:ext uri="{BB962C8B-B14F-4D97-AF65-F5344CB8AC3E}">
        <p14:creationId xmlns:p14="http://schemas.microsoft.com/office/powerpoint/2010/main" val="762650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15CCF3-F384-5BFC-338B-80E0BE734527}"/>
              </a:ext>
            </a:extLst>
          </p:cNvPr>
          <p:cNvSpPr>
            <a:spLocks noGrp="1"/>
          </p:cNvSpPr>
          <p:nvPr>
            <p:ph type="title"/>
          </p:nvPr>
        </p:nvSpPr>
        <p:spPr/>
        <p:txBody>
          <a:bodyPr/>
          <a:lstStyle/>
          <a:p>
            <a:r>
              <a:rPr lang="en-US" altLang="zh-CN" dirty="0"/>
              <a:t>Research Background</a:t>
            </a:r>
            <a:endParaRPr lang="zh-CN" altLang="en-US" dirty="0"/>
          </a:p>
        </p:txBody>
      </p:sp>
      <p:sp>
        <p:nvSpPr>
          <p:cNvPr id="3" name="内容占位符 2">
            <a:extLst>
              <a:ext uri="{FF2B5EF4-FFF2-40B4-BE49-F238E27FC236}">
                <a16:creationId xmlns:a16="http://schemas.microsoft.com/office/drawing/2014/main" id="{231F9A73-494D-CFDB-C224-BC5DD430D1D0}"/>
              </a:ext>
            </a:extLst>
          </p:cNvPr>
          <p:cNvSpPr>
            <a:spLocks noGrp="1"/>
          </p:cNvSpPr>
          <p:nvPr>
            <p:ph idx="1"/>
          </p:nvPr>
        </p:nvSpPr>
        <p:spPr/>
        <p:txBody>
          <a:bodyPr/>
          <a:lstStyle/>
          <a:p>
            <a:r>
              <a:rPr lang="en-US" altLang="zh-CN" dirty="0"/>
              <a:t>Classical solution methods for a PDE might involve approximating some continuous domain process into a discrete approximation with complex dependency structure.</a:t>
            </a:r>
          </a:p>
          <a:p>
            <a:r>
              <a:rPr lang="zh-CN" altLang="en-US" dirty="0"/>
              <a:t>偏微分方程的经典解方法可能涉及将一些连续域过程近似为具有复杂依赖结构的离散近似。</a:t>
            </a:r>
          </a:p>
        </p:txBody>
      </p:sp>
      <p:pic>
        <p:nvPicPr>
          <p:cNvPr id="5" name="图片 4">
            <a:extLst>
              <a:ext uri="{FF2B5EF4-FFF2-40B4-BE49-F238E27FC236}">
                <a16:creationId xmlns:a16="http://schemas.microsoft.com/office/drawing/2014/main" id="{FB041DB4-51C4-6D5D-EB15-47F2C07EC875}"/>
              </a:ext>
            </a:extLst>
          </p:cNvPr>
          <p:cNvPicPr>
            <a:picLocks noChangeAspect="1"/>
          </p:cNvPicPr>
          <p:nvPr/>
        </p:nvPicPr>
        <p:blipFill>
          <a:blip r:embed="rId2"/>
          <a:stretch>
            <a:fillRect/>
          </a:stretch>
        </p:blipFill>
        <p:spPr>
          <a:xfrm>
            <a:off x="914400" y="2745286"/>
            <a:ext cx="10759440" cy="3318189"/>
          </a:xfrm>
          <a:prstGeom prst="rect">
            <a:avLst/>
          </a:prstGeom>
        </p:spPr>
      </p:pic>
      <p:pic>
        <p:nvPicPr>
          <p:cNvPr id="7" name="图片 6">
            <a:extLst>
              <a:ext uri="{FF2B5EF4-FFF2-40B4-BE49-F238E27FC236}">
                <a16:creationId xmlns:a16="http://schemas.microsoft.com/office/drawing/2014/main" id="{3DFD6F8F-E016-2DF8-61FA-910BDDA69D09}"/>
              </a:ext>
            </a:extLst>
          </p:cNvPr>
          <p:cNvPicPr>
            <a:picLocks noChangeAspect="1"/>
          </p:cNvPicPr>
          <p:nvPr/>
        </p:nvPicPr>
        <p:blipFill>
          <a:blip r:embed="rId3"/>
          <a:stretch>
            <a:fillRect/>
          </a:stretch>
        </p:blipFill>
        <p:spPr>
          <a:xfrm>
            <a:off x="626832" y="6045638"/>
            <a:ext cx="3028972" cy="719143"/>
          </a:xfrm>
          <a:prstGeom prst="rect">
            <a:avLst/>
          </a:prstGeom>
        </p:spPr>
      </p:pic>
      <p:pic>
        <p:nvPicPr>
          <p:cNvPr id="9" name="图片 8">
            <a:extLst>
              <a:ext uri="{FF2B5EF4-FFF2-40B4-BE49-F238E27FC236}">
                <a16:creationId xmlns:a16="http://schemas.microsoft.com/office/drawing/2014/main" id="{24C5F4FD-00DE-3706-C8DC-57C3E02D6148}"/>
              </a:ext>
            </a:extLst>
          </p:cNvPr>
          <p:cNvPicPr>
            <a:picLocks noChangeAspect="1"/>
          </p:cNvPicPr>
          <p:nvPr/>
        </p:nvPicPr>
        <p:blipFill>
          <a:blip r:embed="rId4"/>
          <a:stretch>
            <a:fillRect/>
          </a:stretch>
        </p:blipFill>
        <p:spPr>
          <a:xfrm>
            <a:off x="3921109" y="6071038"/>
            <a:ext cx="1914539" cy="638180"/>
          </a:xfrm>
          <a:prstGeom prst="rect">
            <a:avLst/>
          </a:prstGeom>
        </p:spPr>
      </p:pic>
      <p:pic>
        <p:nvPicPr>
          <p:cNvPr id="11" name="图片 10">
            <a:extLst>
              <a:ext uri="{FF2B5EF4-FFF2-40B4-BE49-F238E27FC236}">
                <a16:creationId xmlns:a16="http://schemas.microsoft.com/office/drawing/2014/main" id="{5FE71A2A-861B-9998-D49D-453AF75EBA8B}"/>
              </a:ext>
            </a:extLst>
          </p:cNvPr>
          <p:cNvPicPr>
            <a:picLocks noChangeAspect="1"/>
          </p:cNvPicPr>
          <p:nvPr/>
        </p:nvPicPr>
        <p:blipFill>
          <a:blip r:embed="rId5"/>
          <a:stretch>
            <a:fillRect/>
          </a:stretch>
        </p:blipFill>
        <p:spPr>
          <a:xfrm>
            <a:off x="6155416" y="6056750"/>
            <a:ext cx="3829078" cy="666755"/>
          </a:xfrm>
          <a:prstGeom prst="rect">
            <a:avLst/>
          </a:prstGeom>
        </p:spPr>
      </p:pic>
      <p:sp>
        <p:nvSpPr>
          <p:cNvPr id="12" name="文本框 11">
            <a:extLst>
              <a:ext uri="{FF2B5EF4-FFF2-40B4-BE49-F238E27FC236}">
                <a16:creationId xmlns:a16="http://schemas.microsoft.com/office/drawing/2014/main" id="{7EF54C6F-D583-5653-5EB8-7A9CE4C8BDC9}"/>
              </a:ext>
            </a:extLst>
          </p:cNvPr>
          <p:cNvSpPr txBox="1"/>
          <p:nvPr/>
        </p:nvSpPr>
        <p:spPr>
          <a:xfrm>
            <a:off x="2141318" y="2438366"/>
            <a:ext cx="3859326" cy="369332"/>
          </a:xfrm>
          <a:prstGeom prst="rect">
            <a:avLst/>
          </a:prstGeom>
          <a:noFill/>
        </p:spPr>
        <p:txBody>
          <a:bodyPr wrap="none" rtlCol="0">
            <a:spAutoFit/>
          </a:bodyPr>
          <a:lstStyle/>
          <a:p>
            <a:r>
              <a:rPr lang="en-US" altLang="zh-CN" sz="1800" dirty="0">
                <a:solidFill>
                  <a:schemeClr val="accent6"/>
                </a:solidFill>
                <a:effectLst/>
                <a:latin typeface="NimbusRomNo9L-Regu"/>
              </a:rPr>
              <a:t>the solution of a discretized PDE solver</a:t>
            </a:r>
            <a:endParaRPr lang="zh-CN" altLang="en-US" dirty="0">
              <a:solidFill>
                <a:schemeClr val="accent6"/>
              </a:solidFill>
            </a:endParaRPr>
          </a:p>
        </p:txBody>
      </p:sp>
      <p:sp>
        <p:nvSpPr>
          <p:cNvPr id="13" name="文本框 12">
            <a:extLst>
              <a:ext uri="{FF2B5EF4-FFF2-40B4-BE49-F238E27FC236}">
                <a16:creationId xmlns:a16="http://schemas.microsoft.com/office/drawing/2014/main" id="{E1B09782-2636-E9B1-FFC3-83FB6EAF4109}"/>
              </a:ext>
            </a:extLst>
          </p:cNvPr>
          <p:cNvSpPr txBox="1"/>
          <p:nvPr/>
        </p:nvSpPr>
        <p:spPr>
          <a:xfrm>
            <a:off x="7537106" y="2451083"/>
            <a:ext cx="3647665" cy="369332"/>
          </a:xfrm>
          <a:prstGeom prst="rect">
            <a:avLst/>
          </a:prstGeom>
          <a:noFill/>
        </p:spPr>
        <p:txBody>
          <a:bodyPr wrap="none" rtlCol="0">
            <a:spAutoFit/>
          </a:bodyPr>
          <a:lstStyle/>
          <a:p>
            <a:r>
              <a:rPr lang="en-US" altLang="zh-CN" sz="1800" dirty="0">
                <a:solidFill>
                  <a:schemeClr val="accent6"/>
                </a:solidFill>
                <a:effectLst/>
                <a:latin typeface="NimbusRomNo9L-Regu"/>
              </a:rPr>
              <a:t>The solution of continuous operator</a:t>
            </a:r>
            <a:endParaRPr lang="zh-CN" altLang="en-US" dirty="0">
              <a:solidFill>
                <a:schemeClr val="accent6"/>
              </a:solidFill>
            </a:endParaRPr>
          </a:p>
        </p:txBody>
      </p:sp>
    </p:spTree>
    <p:extLst>
      <p:ext uri="{BB962C8B-B14F-4D97-AF65-F5344CB8AC3E}">
        <p14:creationId xmlns:p14="http://schemas.microsoft.com/office/powerpoint/2010/main" val="999092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4ED77A-85C3-9DC0-3A4A-92CD53C85D76}"/>
              </a:ext>
            </a:extLst>
          </p:cNvPr>
          <p:cNvSpPr>
            <a:spLocks noGrp="1"/>
          </p:cNvSpPr>
          <p:nvPr>
            <p:ph type="title"/>
          </p:nvPr>
        </p:nvSpPr>
        <p:spPr/>
        <p:txBody>
          <a:bodyPr/>
          <a:lstStyle/>
          <a:p>
            <a:r>
              <a:rPr lang="en-US" altLang="zh-CN" dirty="0"/>
              <a:t>Main Method</a:t>
            </a:r>
            <a:endParaRPr lang="zh-CN" altLang="en-US" dirty="0"/>
          </a:p>
        </p:txBody>
      </p:sp>
      <p:sp>
        <p:nvSpPr>
          <p:cNvPr id="3" name="内容占位符 2">
            <a:extLst>
              <a:ext uri="{FF2B5EF4-FFF2-40B4-BE49-F238E27FC236}">
                <a16:creationId xmlns:a16="http://schemas.microsoft.com/office/drawing/2014/main" id="{85CABFF4-8F6A-CDBA-74E0-DEE843E2F3B0}"/>
              </a:ext>
            </a:extLst>
          </p:cNvPr>
          <p:cNvSpPr>
            <a:spLocks noGrp="1"/>
          </p:cNvSpPr>
          <p:nvPr>
            <p:ph idx="1"/>
          </p:nvPr>
        </p:nvSpPr>
        <p:spPr/>
        <p:txBody>
          <a:bodyPr/>
          <a:lstStyle/>
          <a:p>
            <a:r>
              <a:rPr lang="en-US" altLang="zh-CN" dirty="0"/>
              <a:t>Consider a PDE, with parameters θ, that describes the evolution of some vector-valued field,</a:t>
            </a:r>
          </a:p>
          <a:p>
            <a:endParaRPr lang="en-US" altLang="zh-CN" dirty="0"/>
          </a:p>
          <a:p>
            <a:endParaRPr lang="en-US" altLang="zh-CN" dirty="0"/>
          </a:p>
          <a:p>
            <a:endParaRPr lang="en-US" altLang="zh-CN" dirty="0"/>
          </a:p>
          <a:p>
            <a:endParaRPr lang="en-US" altLang="zh-CN" dirty="0"/>
          </a:p>
          <a:p>
            <a:pPr lvl="8"/>
            <a:r>
              <a:rPr lang="en-US" altLang="zh-CN" dirty="0"/>
              <a:t>                   </a:t>
            </a:r>
            <a:r>
              <a:rPr lang="en-US" altLang="zh-CN" sz="2200" dirty="0">
                <a:latin typeface="Times New Roman" panose="02020603050405020304" pitchFamily="18" charset="0"/>
                <a:ea typeface="楷体" panose="02010609060101010101" pitchFamily="49" charset="-122"/>
              </a:rPr>
              <a:t>encodes physical properties of the spatial environment</a:t>
            </a:r>
          </a:p>
          <a:p>
            <a:pPr marL="3190240" lvl="8" indent="0">
              <a:buNone/>
            </a:pPr>
            <a:endParaRPr lang="en-US" altLang="zh-CN" sz="2200" dirty="0">
              <a:latin typeface="Times New Roman" panose="02020603050405020304" pitchFamily="18" charset="0"/>
              <a:ea typeface="楷体" panose="02010609060101010101" pitchFamily="49" charset="-122"/>
            </a:endParaRPr>
          </a:p>
          <a:p>
            <a:pPr lvl="2"/>
            <a:endParaRPr lang="zh-CN" altLang="en-US" dirty="0"/>
          </a:p>
        </p:txBody>
      </p:sp>
      <p:pic>
        <p:nvPicPr>
          <p:cNvPr id="5" name="图片 4">
            <a:extLst>
              <a:ext uri="{FF2B5EF4-FFF2-40B4-BE49-F238E27FC236}">
                <a16:creationId xmlns:a16="http://schemas.microsoft.com/office/drawing/2014/main" id="{24BA0E61-562A-53A9-CBC1-F9684900586D}"/>
              </a:ext>
            </a:extLst>
          </p:cNvPr>
          <p:cNvPicPr>
            <a:picLocks noChangeAspect="1"/>
          </p:cNvPicPr>
          <p:nvPr/>
        </p:nvPicPr>
        <p:blipFill>
          <a:blip r:embed="rId2"/>
          <a:stretch>
            <a:fillRect/>
          </a:stretch>
        </p:blipFill>
        <p:spPr>
          <a:xfrm>
            <a:off x="4172732" y="1717991"/>
            <a:ext cx="3186136" cy="333377"/>
          </a:xfrm>
          <a:prstGeom prst="rect">
            <a:avLst/>
          </a:prstGeom>
        </p:spPr>
      </p:pic>
      <p:pic>
        <p:nvPicPr>
          <p:cNvPr id="7" name="图片 6">
            <a:extLst>
              <a:ext uri="{FF2B5EF4-FFF2-40B4-BE49-F238E27FC236}">
                <a16:creationId xmlns:a16="http://schemas.microsoft.com/office/drawing/2014/main" id="{6DF41DCC-CFFF-2EB4-EB1E-311431A468BD}"/>
              </a:ext>
            </a:extLst>
          </p:cNvPr>
          <p:cNvPicPr>
            <a:picLocks noChangeAspect="1"/>
          </p:cNvPicPr>
          <p:nvPr/>
        </p:nvPicPr>
        <p:blipFill>
          <a:blip r:embed="rId3"/>
          <a:stretch>
            <a:fillRect/>
          </a:stretch>
        </p:blipFill>
        <p:spPr>
          <a:xfrm>
            <a:off x="965345" y="2726441"/>
            <a:ext cx="3393295" cy="367426"/>
          </a:xfrm>
          <a:prstGeom prst="rect">
            <a:avLst/>
          </a:prstGeom>
        </p:spPr>
      </p:pic>
      <p:pic>
        <p:nvPicPr>
          <p:cNvPr id="9" name="图片 8">
            <a:extLst>
              <a:ext uri="{FF2B5EF4-FFF2-40B4-BE49-F238E27FC236}">
                <a16:creationId xmlns:a16="http://schemas.microsoft.com/office/drawing/2014/main" id="{C3310329-3330-76DE-843F-EF1526378270}"/>
              </a:ext>
            </a:extLst>
          </p:cNvPr>
          <p:cNvPicPr>
            <a:picLocks noChangeAspect="1"/>
          </p:cNvPicPr>
          <p:nvPr/>
        </p:nvPicPr>
        <p:blipFill>
          <a:blip r:embed="rId4"/>
          <a:stretch>
            <a:fillRect/>
          </a:stretch>
        </p:blipFill>
        <p:spPr>
          <a:xfrm>
            <a:off x="927721" y="3341361"/>
            <a:ext cx="3752877" cy="361953"/>
          </a:xfrm>
          <a:prstGeom prst="rect">
            <a:avLst/>
          </a:prstGeom>
        </p:spPr>
      </p:pic>
      <p:pic>
        <p:nvPicPr>
          <p:cNvPr id="11" name="图片 10">
            <a:extLst>
              <a:ext uri="{FF2B5EF4-FFF2-40B4-BE49-F238E27FC236}">
                <a16:creationId xmlns:a16="http://schemas.microsoft.com/office/drawing/2014/main" id="{A056CECD-BA33-88E1-678E-982958ABB8FC}"/>
              </a:ext>
            </a:extLst>
          </p:cNvPr>
          <p:cNvPicPr>
            <a:picLocks noChangeAspect="1"/>
          </p:cNvPicPr>
          <p:nvPr/>
        </p:nvPicPr>
        <p:blipFill>
          <a:blip r:embed="rId5"/>
          <a:stretch>
            <a:fillRect/>
          </a:stretch>
        </p:blipFill>
        <p:spPr>
          <a:xfrm>
            <a:off x="965345" y="3950808"/>
            <a:ext cx="223839" cy="223839"/>
          </a:xfrm>
          <a:prstGeom prst="rect">
            <a:avLst/>
          </a:prstGeom>
        </p:spPr>
      </p:pic>
      <p:sp>
        <p:nvSpPr>
          <p:cNvPr id="12" name="文本框 11">
            <a:extLst>
              <a:ext uri="{FF2B5EF4-FFF2-40B4-BE49-F238E27FC236}">
                <a16:creationId xmlns:a16="http://schemas.microsoft.com/office/drawing/2014/main" id="{36C3D8CB-FE91-FE54-C41F-2DAAB6BF84C2}"/>
              </a:ext>
            </a:extLst>
          </p:cNvPr>
          <p:cNvSpPr txBox="1"/>
          <p:nvPr/>
        </p:nvSpPr>
        <p:spPr>
          <a:xfrm>
            <a:off x="1379318" y="3847283"/>
            <a:ext cx="6200042" cy="430887"/>
          </a:xfrm>
          <a:prstGeom prst="rect">
            <a:avLst/>
          </a:prstGeom>
          <a:noFill/>
        </p:spPr>
        <p:txBody>
          <a:bodyPr wrap="square" rtlCol="0">
            <a:spAutoFit/>
          </a:bodyPr>
          <a:lstStyle/>
          <a:p>
            <a:r>
              <a:rPr lang="en-US" altLang="zh-CN" sz="1800" dirty="0">
                <a:solidFill>
                  <a:schemeClr val="accent6"/>
                </a:solidFill>
                <a:effectLst/>
                <a:latin typeface="NimbusRomNo9L-Regu"/>
              </a:rPr>
              <a:t> </a:t>
            </a:r>
            <a:r>
              <a:rPr lang="en-US" altLang="zh-CN" sz="2200" dirty="0">
                <a:latin typeface="Times New Roman" panose="02020603050405020304" pitchFamily="18" charset="0"/>
                <a:ea typeface="楷体" panose="02010609060101010101" pitchFamily="49" charset="-122"/>
              </a:rPr>
              <a:t>boundary conditions and/or initial conditions </a:t>
            </a:r>
            <a:endParaRPr lang="zh-CN" altLang="en-US" sz="2200" dirty="0">
              <a:latin typeface="Times New Roman" panose="02020603050405020304" pitchFamily="18" charset="0"/>
              <a:ea typeface="楷体" panose="02010609060101010101" pitchFamily="49" charset="-122"/>
            </a:endParaRPr>
          </a:p>
        </p:txBody>
      </p:sp>
      <p:pic>
        <p:nvPicPr>
          <p:cNvPr id="15" name="图片 14">
            <a:extLst>
              <a:ext uri="{FF2B5EF4-FFF2-40B4-BE49-F238E27FC236}">
                <a16:creationId xmlns:a16="http://schemas.microsoft.com/office/drawing/2014/main" id="{085FD9A4-13F2-BD13-E0F8-50B62BB16EC4}"/>
              </a:ext>
            </a:extLst>
          </p:cNvPr>
          <p:cNvPicPr>
            <a:picLocks noChangeAspect="1"/>
          </p:cNvPicPr>
          <p:nvPr/>
        </p:nvPicPr>
        <p:blipFill>
          <a:blip r:embed="rId6"/>
          <a:stretch>
            <a:fillRect/>
          </a:stretch>
        </p:blipFill>
        <p:spPr>
          <a:xfrm>
            <a:off x="2550160" y="4184743"/>
            <a:ext cx="7543800" cy="2647850"/>
          </a:xfrm>
          <a:prstGeom prst="rect">
            <a:avLst/>
          </a:prstGeom>
        </p:spPr>
      </p:pic>
    </p:spTree>
    <p:extLst>
      <p:ext uri="{BB962C8B-B14F-4D97-AF65-F5344CB8AC3E}">
        <p14:creationId xmlns:p14="http://schemas.microsoft.com/office/powerpoint/2010/main" val="1401735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3CCC4D-4422-2F61-58FD-74B83B18FA33}"/>
              </a:ext>
            </a:extLst>
          </p:cNvPr>
          <p:cNvSpPr>
            <a:spLocks noGrp="1"/>
          </p:cNvSpPr>
          <p:nvPr>
            <p:ph type="title"/>
          </p:nvPr>
        </p:nvSpPr>
        <p:spPr/>
        <p:txBody>
          <a:bodyPr/>
          <a:lstStyle/>
          <a:p>
            <a:r>
              <a:rPr lang="en-US" altLang="zh-CN" dirty="0"/>
              <a:t>Inverse Problem Setting</a:t>
            </a:r>
            <a:endParaRPr lang="zh-CN" altLang="en-US" dirty="0"/>
          </a:p>
        </p:txBody>
      </p:sp>
      <p:sp>
        <p:nvSpPr>
          <p:cNvPr id="3" name="内容占位符 2">
            <a:extLst>
              <a:ext uri="{FF2B5EF4-FFF2-40B4-BE49-F238E27FC236}">
                <a16:creationId xmlns:a16="http://schemas.microsoft.com/office/drawing/2014/main" id="{B54A2A8F-8725-2300-44ED-1F1178AAA041}"/>
              </a:ext>
            </a:extLst>
          </p:cNvPr>
          <p:cNvSpPr>
            <a:spLocks noGrp="1"/>
          </p:cNvSpPr>
          <p:nvPr>
            <p:ph idx="1"/>
          </p:nvPr>
        </p:nvSpPr>
        <p:spPr>
          <a:xfrm>
            <a:off x="444867" y="671072"/>
            <a:ext cx="10903992" cy="6120888"/>
          </a:xfrm>
        </p:spPr>
        <p:txBody>
          <a:bodyPr>
            <a:normAutofit/>
          </a:bodyPr>
          <a:lstStyle/>
          <a:p>
            <a:pPr marL="0" indent="0">
              <a:buNone/>
            </a:pPr>
            <a:endParaRPr lang="en-US" altLang="zh-CN" dirty="0"/>
          </a:p>
          <a:p>
            <a:r>
              <a:rPr lang="en-US" altLang="zh-CN" dirty="0"/>
              <a:t>PDE forward operator:</a:t>
            </a:r>
          </a:p>
          <a:p>
            <a:pPr lvl="1"/>
            <a:r>
              <a:rPr lang="en-US" altLang="zh-CN" dirty="0"/>
              <a:t>given the current state and boundary conditions and parameters</a:t>
            </a:r>
          </a:p>
          <a:p>
            <a:pPr lvl="1"/>
            <a:endParaRPr lang="en-US" altLang="zh-CN" dirty="0"/>
          </a:p>
          <a:p>
            <a:pPr lvl="1"/>
            <a:endParaRPr lang="en-US" altLang="zh-CN" dirty="0"/>
          </a:p>
          <a:p>
            <a:pPr lvl="1"/>
            <a:r>
              <a:rPr lang="en-US" altLang="zh-CN" dirty="0"/>
              <a:t>How to calculate temporal derivatives?</a:t>
            </a:r>
          </a:p>
          <a:p>
            <a:pPr lvl="1"/>
            <a:endParaRPr lang="en-US" altLang="zh-CN" dirty="0"/>
          </a:p>
          <a:p>
            <a:endParaRPr lang="en-US" altLang="zh-CN" dirty="0"/>
          </a:p>
          <a:p>
            <a:r>
              <a:rPr lang="en-US" altLang="zh-CN" dirty="0"/>
              <a:t>Inverse problem by forward operator:</a:t>
            </a:r>
          </a:p>
          <a:p>
            <a:endParaRPr lang="en-US" altLang="zh-CN" dirty="0"/>
          </a:p>
          <a:p>
            <a:pPr marL="0" indent="0">
              <a:buNone/>
            </a:pPr>
            <a:endParaRPr lang="en-US" altLang="zh-CN" dirty="0"/>
          </a:p>
          <a:p>
            <a:r>
              <a:rPr lang="en-US" altLang="zh-CN" dirty="0"/>
              <a:t>A </a:t>
            </a:r>
            <a:r>
              <a:rPr lang="en-US" altLang="zh-CN" dirty="0" err="1"/>
              <a:t>realisable</a:t>
            </a:r>
            <a:r>
              <a:rPr lang="en-US" altLang="zh-CN" dirty="0"/>
              <a:t> inference procedure involves additional approximations; we represent θ by some finite parametrization:</a:t>
            </a:r>
          </a:p>
          <a:p>
            <a:endParaRPr lang="zh-CN" altLang="en-US" b="1" dirty="0"/>
          </a:p>
        </p:txBody>
      </p:sp>
      <p:pic>
        <p:nvPicPr>
          <p:cNvPr id="5" name="图片 4">
            <a:extLst>
              <a:ext uri="{FF2B5EF4-FFF2-40B4-BE49-F238E27FC236}">
                <a16:creationId xmlns:a16="http://schemas.microsoft.com/office/drawing/2014/main" id="{EB568715-9C73-2342-AFF9-B5514EDC4E14}"/>
              </a:ext>
            </a:extLst>
          </p:cNvPr>
          <p:cNvPicPr>
            <a:picLocks noChangeAspect="1"/>
          </p:cNvPicPr>
          <p:nvPr/>
        </p:nvPicPr>
        <p:blipFill>
          <a:blip r:embed="rId2"/>
          <a:stretch>
            <a:fillRect/>
          </a:stretch>
        </p:blipFill>
        <p:spPr>
          <a:xfrm>
            <a:off x="3804904" y="1817367"/>
            <a:ext cx="4419632" cy="723905"/>
          </a:xfrm>
          <a:prstGeom prst="rect">
            <a:avLst/>
          </a:prstGeom>
        </p:spPr>
      </p:pic>
      <p:pic>
        <p:nvPicPr>
          <p:cNvPr id="7" name="图片 6">
            <a:extLst>
              <a:ext uri="{FF2B5EF4-FFF2-40B4-BE49-F238E27FC236}">
                <a16:creationId xmlns:a16="http://schemas.microsoft.com/office/drawing/2014/main" id="{654A45D0-1A93-1A39-10FF-029BF738D08A}"/>
              </a:ext>
            </a:extLst>
          </p:cNvPr>
          <p:cNvPicPr>
            <a:picLocks noChangeAspect="1"/>
          </p:cNvPicPr>
          <p:nvPr/>
        </p:nvPicPr>
        <p:blipFill>
          <a:blip r:embed="rId3"/>
          <a:stretch>
            <a:fillRect/>
          </a:stretch>
        </p:blipFill>
        <p:spPr>
          <a:xfrm>
            <a:off x="3998579" y="2873163"/>
            <a:ext cx="4438682" cy="376240"/>
          </a:xfrm>
          <a:prstGeom prst="rect">
            <a:avLst/>
          </a:prstGeom>
        </p:spPr>
      </p:pic>
      <p:pic>
        <p:nvPicPr>
          <p:cNvPr id="9" name="图片 8">
            <a:extLst>
              <a:ext uri="{FF2B5EF4-FFF2-40B4-BE49-F238E27FC236}">
                <a16:creationId xmlns:a16="http://schemas.microsoft.com/office/drawing/2014/main" id="{86871D3C-8B25-EC87-EB42-FC71959135FE}"/>
              </a:ext>
            </a:extLst>
          </p:cNvPr>
          <p:cNvPicPr>
            <a:picLocks noChangeAspect="1"/>
          </p:cNvPicPr>
          <p:nvPr/>
        </p:nvPicPr>
        <p:blipFill>
          <a:blip r:embed="rId4"/>
          <a:srcRect t="26979"/>
          <a:stretch/>
        </p:blipFill>
        <p:spPr>
          <a:xfrm>
            <a:off x="3724094" y="4084320"/>
            <a:ext cx="5881731" cy="483396"/>
          </a:xfrm>
          <a:prstGeom prst="rect">
            <a:avLst/>
          </a:prstGeom>
        </p:spPr>
      </p:pic>
      <p:sp>
        <p:nvSpPr>
          <p:cNvPr id="10" name="文本框 9">
            <a:extLst>
              <a:ext uri="{FF2B5EF4-FFF2-40B4-BE49-F238E27FC236}">
                <a16:creationId xmlns:a16="http://schemas.microsoft.com/office/drawing/2014/main" id="{598E1E7C-3ADD-C40E-079E-8CAE33CCE450}"/>
              </a:ext>
            </a:extLst>
          </p:cNvPr>
          <p:cNvSpPr txBox="1"/>
          <p:nvPr/>
        </p:nvSpPr>
        <p:spPr>
          <a:xfrm>
            <a:off x="6121400" y="4552476"/>
            <a:ext cx="3002280" cy="400110"/>
          </a:xfrm>
          <a:prstGeom prst="rect">
            <a:avLst/>
          </a:prstGeom>
          <a:noFill/>
        </p:spPr>
        <p:txBody>
          <a:bodyPr wrap="square" rtlCol="0">
            <a:spAutoFit/>
          </a:bodyPr>
          <a:lstStyle/>
          <a:p>
            <a:r>
              <a:rPr lang="en-US" altLang="zh-CN" sz="2000" dirty="0">
                <a:solidFill>
                  <a:schemeClr val="accent5"/>
                </a:solidFill>
                <a:effectLst/>
                <a:latin typeface="NimbusRomNo9L-Regu"/>
              </a:rPr>
              <a:t>the true PDE operator</a:t>
            </a:r>
            <a:endParaRPr lang="zh-CN" altLang="en-US" sz="2000" dirty="0">
              <a:solidFill>
                <a:schemeClr val="accent5"/>
              </a:solidFill>
            </a:endParaRPr>
          </a:p>
        </p:txBody>
      </p:sp>
      <p:pic>
        <p:nvPicPr>
          <p:cNvPr id="11" name="图片 10">
            <a:extLst>
              <a:ext uri="{FF2B5EF4-FFF2-40B4-BE49-F238E27FC236}">
                <a16:creationId xmlns:a16="http://schemas.microsoft.com/office/drawing/2014/main" id="{4DF03390-CBA1-0AEC-B5FE-27D3ECC4B04E}"/>
              </a:ext>
            </a:extLst>
          </p:cNvPr>
          <p:cNvPicPr>
            <a:picLocks noChangeAspect="1"/>
          </p:cNvPicPr>
          <p:nvPr/>
        </p:nvPicPr>
        <p:blipFill>
          <a:blip r:embed="rId5"/>
          <a:stretch>
            <a:fillRect/>
          </a:stretch>
        </p:blipFill>
        <p:spPr>
          <a:xfrm>
            <a:off x="3889227" y="5424569"/>
            <a:ext cx="6048419" cy="609604"/>
          </a:xfrm>
          <a:prstGeom prst="rect">
            <a:avLst/>
          </a:prstGeom>
        </p:spPr>
      </p:pic>
      <p:sp>
        <p:nvSpPr>
          <p:cNvPr id="12" name="文本框 11">
            <a:extLst>
              <a:ext uri="{FF2B5EF4-FFF2-40B4-BE49-F238E27FC236}">
                <a16:creationId xmlns:a16="http://schemas.microsoft.com/office/drawing/2014/main" id="{44233FF1-DB1A-5000-B0EF-44046F49B445}"/>
              </a:ext>
            </a:extLst>
          </p:cNvPr>
          <p:cNvSpPr txBox="1"/>
          <p:nvPr/>
        </p:nvSpPr>
        <p:spPr>
          <a:xfrm>
            <a:off x="6134092" y="6034173"/>
            <a:ext cx="2209816" cy="707886"/>
          </a:xfrm>
          <a:prstGeom prst="rect">
            <a:avLst/>
          </a:prstGeom>
          <a:noFill/>
        </p:spPr>
        <p:txBody>
          <a:bodyPr wrap="square" rtlCol="0">
            <a:spAutoFit/>
          </a:bodyPr>
          <a:lstStyle/>
          <a:p>
            <a:r>
              <a:rPr lang="en-US" altLang="zh-CN" sz="2000" dirty="0">
                <a:solidFill>
                  <a:schemeClr val="tx2"/>
                </a:solidFill>
                <a:effectLst/>
                <a:latin typeface="NimbusRomNo9L-Regu"/>
              </a:rPr>
              <a:t>The emulation</a:t>
            </a:r>
          </a:p>
          <a:p>
            <a:r>
              <a:rPr lang="en-US" altLang="zh-CN" sz="2000" dirty="0">
                <a:solidFill>
                  <a:schemeClr val="tx2"/>
                </a:solidFill>
                <a:latin typeface="NimbusRomNo9L-Regu"/>
              </a:rPr>
              <a:t>of PDE Solver</a:t>
            </a:r>
            <a:endParaRPr lang="zh-CN" altLang="en-US" sz="2000" dirty="0">
              <a:solidFill>
                <a:schemeClr val="tx2"/>
              </a:solidFill>
            </a:endParaRPr>
          </a:p>
        </p:txBody>
      </p:sp>
      <p:sp>
        <p:nvSpPr>
          <p:cNvPr id="13" name="文本框 12">
            <a:extLst>
              <a:ext uri="{FF2B5EF4-FFF2-40B4-BE49-F238E27FC236}">
                <a16:creationId xmlns:a16="http://schemas.microsoft.com/office/drawing/2014/main" id="{8D1EF9FB-2ADC-839B-D199-E5DC0602DAF0}"/>
              </a:ext>
            </a:extLst>
          </p:cNvPr>
          <p:cNvSpPr txBox="1"/>
          <p:nvPr/>
        </p:nvSpPr>
        <p:spPr>
          <a:xfrm>
            <a:off x="8996787" y="6034173"/>
            <a:ext cx="2209816" cy="400110"/>
          </a:xfrm>
          <a:prstGeom prst="rect">
            <a:avLst/>
          </a:prstGeom>
          <a:noFill/>
        </p:spPr>
        <p:txBody>
          <a:bodyPr wrap="square" rtlCol="0">
            <a:spAutoFit/>
          </a:bodyPr>
          <a:lstStyle/>
          <a:p>
            <a:r>
              <a:rPr lang="en-US" altLang="zh-CN" sz="2000" dirty="0">
                <a:solidFill>
                  <a:schemeClr val="tx2"/>
                </a:solidFill>
                <a:effectLst/>
                <a:latin typeface="NimbusRomNo9L-Regu"/>
              </a:rPr>
              <a:t>Penalty term</a:t>
            </a:r>
            <a:endParaRPr lang="zh-CN" altLang="en-US" sz="2000" dirty="0">
              <a:solidFill>
                <a:schemeClr val="tx2"/>
              </a:solidFill>
            </a:endParaRPr>
          </a:p>
        </p:txBody>
      </p:sp>
      <p:pic>
        <p:nvPicPr>
          <p:cNvPr id="15" name="图片 14">
            <a:extLst>
              <a:ext uri="{FF2B5EF4-FFF2-40B4-BE49-F238E27FC236}">
                <a16:creationId xmlns:a16="http://schemas.microsoft.com/office/drawing/2014/main" id="{49DF9B11-099F-CF50-DAA9-B8E86134F63D}"/>
              </a:ext>
            </a:extLst>
          </p:cNvPr>
          <p:cNvPicPr>
            <a:picLocks noChangeAspect="1"/>
          </p:cNvPicPr>
          <p:nvPr/>
        </p:nvPicPr>
        <p:blipFill>
          <a:blip r:embed="rId6"/>
          <a:stretch>
            <a:fillRect/>
          </a:stretch>
        </p:blipFill>
        <p:spPr>
          <a:xfrm>
            <a:off x="8736058" y="1852756"/>
            <a:ext cx="3420150" cy="27280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52253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200BC4-62E9-CC87-E2EA-D7DEDD6DB392}"/>
              </a:ext>
            </a:extLst>
          </p:cNvPr>
          <p:cNvSpPr>
            <a:spLocks noGrp="1"/>
          </p:cNvSpPr>
          <p:nvPr>
            <p:ph type="title"/>
          </p:nvPr>
        </p:nvSpPr>
        <p:spPr/>
        <p:txBody>
          <a:bodyPr/>
          <a:lstStyle/>
          <a:p>
            <a:r>
              <a:rPr lang="en-US" altLang="zh-CN" dirty="0"/>
              <a:t>Algorithm for inverse problem</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825A940-0DF2-4C50-E76B-C81BBE0BF5FE}"/>
                  </a:ext>
                </a:extLst>
              </p:cNvPr>
              <p:cNvSpPr>
                <a:spLocks noGrp="1"/>
              </p:cNvSpPr>
              <p:nvPr>
                <p:ph idx="1"/>
              </p:nvPr>
            </p:nvSpPr>
            <p:spPr/>
            <p:txBody>
              <a:bodyPr/>
              <a:lstStyle/>
              <a:p>
                <a:r>
                  <a:rPr lang="en-US" altLang="zh-CN" dirty="0"/>
                  <a:t>1</a:t>
                </a:r>
                <a:r>
                  <a:rPr lang="en-US" altLang="zh-CN" baseline="30000" dirty="0"/>
                  <a:t>st</a:t>
                </a:r>
                <a:r>
                  <a:rPr lang="en-US" altLang="zh-CN" dirty="0"/>
                  <a:t> : specifying its value on a discrete lattice of </a:t>
                </a:r>
                <a14:m>
                  <m:oMath xmlns:m="http://schemas.openxmlformats.org/officeDocument/2006/math">
                    <m:r>
                      <a:rPr lang="en-US" altLang="zh-CN" b="0" i="1" smtClean="0">
                        <a:latin typeface="Cambria Math" panose="02040503050406030204" pitchFamily="18" charset="0"/>
                      </a:rPr>
                      <m:t>𝐾</m:t>
                    </m:r>
                    <m:r>
                      <a:rPr lang="en-US" altLang="zh-CN" b="0" i="1" smtClean="0">
                        <a:latin typeface="Cambria Math" panose="02040503050406030204" pitchFamily="18" charset="0"/>
                      </a:rPr>
                      <m:t>×</m:t>
                    </m:r>
                    <m:r>
                      <a:rPr lang="en-US" altLang="zh-CN" b="0" i="1" smtClean="0">
                        <a:latin typeface="Cambria Math" panose="02040503050406030204" pitchFamily="18" charset="0"/>
                      </a:rPr>
                      <m:t>𝐾</m:t>
                    </m:r>
                  </m:oMath>
                </a14:m>
                <a:r>
                  <a:rPr lang="en-US" altLang="zh-CN" dirty="0"/>
                  <a:t> points  </a:t>
                </a:r>
                <a14:m>
                  <m:oMath xmlns:m="http://schemas.openxmlformats.org/officeDocument/2006/math">
                    <m:r>
                      <a:rPr lang="en-US" altLang="zh-CN" b="0" i="0"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𝛿</m:t>
                    </m:r>
                    <m:r>
                      <a:rPr lang="en-US" altLang="zh-CN" b="0" i="1" smtClean="0">
                        <a:latin typeface="Cambria Math" panose="02040503050406030204" pitchFamily="18" charset="0"/>
                      </a:rPr>
                      <m:t>, </m:t>
                    </m:r>
                    <m:r>
                      <a:rPr lang="en-US" altLang="zh-CN" b="0" i="1" smtClean="0">
                        <a:latin typeface="Cambria Math" panose="02040503050406030204" pitchFamily="18" charset="0"/>
                      </a:rPr>
                      <m:t>𝑗</m:t>
                    </m:r>
                    <m:r>
                      <a:rPr lang="en-US" altLang="zh-CN" b="0" i="1" smtClean="0">
                        <a:latin typeface="Cambria Math" panose="02040503050406030204" pitchFamily="18" charset="0"/>
                      </a:rPr>
                      <m:t>𝛿</m:t>
                    </m:r>
                    <m:r>
                      <a:rPr lang="en-US" altLang="zh-CN" b="0" i="1" smtClean="0">
                        <a:latin typeface="Cambria Math" panose="02040503050406030204" pitchFamily="18" charset="0"/>
                      </a:rPr>
                      <m:t>}</m:t>
                    </m:r>
                  </m:oMath>
                </a14:m>
                <a:endParaRPr lang="en-US" altLang="zh-CN" dirty="0"/>
              </a:p>
              <a:p>
                <a:endParaRPr lang="en-US" altLang="zh-CN" dirty="0"/>
              </a:p>
              <a:p>
                <a:r>
                  <a:rPr lang="en-US" altLang="zh-CN" dirty="0"/>
                  <a:t>2</a:t>
                </a:r>
                <a:r>
                  <a:rPr lang="en-US" altLang="zh-CN" baseline="30000" dirty="0"/>
                  <a:t>nd</a:t>
                </a:r>
                <a:r>
                  <a:rPr lang="en-US" altLang="zh-CN" dirty="0"/>
                  <a:t> : calculate loss</a:t>
                </a:r>
              </a:p>
              <a:p>
                <a:endParaRPr lang="en-US" altLang="zh-CN" dirty="0"/>
              </a:p>
              <a:p>
                <a:endParaRPr lang="en-US" altLang="zh-CN" dirty="0"/>
              </a:p>
              <a:p>
                <a:endParaRPr lang="en-US" altLang="zh-CN" dirty="0"/>
              </a:p>
              <a:p>
                <a:r>
                  <a:rPr lang="en-US" altLang="zh-CN" dirty="0"/>
                  <a:t>        </a:t>
                </a:r>
                <a:r>
                  <a:rPr lang="en-US" altLang="zh-CN" dirty="0" err="1"/>
                  <a:t>loss.backward</a:t>
                </a:r>
                <a:r>
                  <a:rPr lang="en-US" altLang="zh-CN" dirty="0"/>
                  <a:t>( )</a:t>
                </a:r>
              </a:p>
              <a:p>
                <a:r>
                  <a:rPr lang="en-US" altLang="zh-CN" dirty="0"/>
                  <a:t>3</a:t>
                </a:r>
                <a:r>
                  <a:rPr lang="en-US" altLang="zh-CN" baseline="30000" dirty="0"/>
                  <a:t>rd</a:t>
                </a:r>
                <a:r>
                  <a:rPr lang="en-US" altLang="zh-CN" dirty="0"/>
                  <a:t> : measure the quality in the inverse problem by relative error</a:t>
                </a:r>
              </a:p>
              <a:p>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F825A940-0DF2-4C50-E76B-C81BBE0BF5FE}"/>
                  </a:ext>
                </a:extLst>
              </p:cNvPr>
              <p:cNvSpPr>
                <a:spLocks noGrp="1" noRot="1" noChangeAspect="1" noMove="1" noResize="1" noEditPoints="1" noAdjustHandles="1" noChangeArrowheads="1" noChangeShapeType="1" noTextEdit="1"/>
              </p:cNvSpPr>
              <p:nvPr>
                <p:ph idx="1"/>
              </p:nvPr>
            </p:nvSpPr>
            <p:spPr>
              <a:blipFill>
                <a:blip r:embed="rId2"/>
                <a:stretch>
                  <a:fillRect l="-671" t="-1368"/>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A3109035-DB0C-F47E-0A5B-CC4C6E7134FF}"/>
              </a:ext>
            </a:extLst>
          </p:cNvPr>
          <p:cNvPicPr>
            <a:picLocks noChangeAspect="1"/>
          </p:cNvPicPr>
          <p:nvPr/>
        </p:nvPicPr>
        <p:blipFill>
          <a:blip r:embed="rId3"/>
          <a:stretch>
            <a:fillRect/>
          </a:stretch>
        </p:blipFill>
        <p:spPr>
          <a:xfrm>
            <a:off x="5034684" y="1787841"/>
            <a:ext cx="1947877" cy="295277"/>
          </a:xfrm>
          <a:prstGeom prst="rect">
            <a:avLst/>
          </a:prstGeom>
        </p:spPr>
      </p:pic>
      <p:pic>
        <p:nvPicPr>
          <p:cNvPr id="9" name="图片 8">
            <a:extLst>
              <a:ext uri="{FF2B5EF4-FFF2-40B4-BE49-F238E27FC236}">
                <a16:creationId xmlns:a16="http://schemas.microsoft.com/office/drawing/2014/main" id="{26916C9D-A1F6-DFF9-F64B-B362C8B0BB8B}"/>
              </a:ext>
            </a:extLst>
          </p:cNvPr>
          <p:cNvPicPr>
            <a:picLocks noChangeAspect="1"/>
          </p:cNvPicPr>
          <p:nvPr/>
        </p:nvPicPr>
        <p:blipFill>
          <a:blip r:embed="rId4"/>
          <a:stretch>
            <a:fillRect/>
          </a:stretch>
        </p:blipFill>
        <p:spPr>
          <a:xfrm>
            <a:off x="5078879" y="4791708"/>
            <a:ext cx="2757508" cy="342903"/>
          </a:xfrm>
          <a:prstGeom prst="rect">
            <a:avLst/>
          </a:prstGeom>
        </p:spPr>
      </p:pic>
      <p:pic>
        <p:nvPicPr>
          <p:cNvPr id="11" name="图片 10">
            <a:extLst>
              <a:ext uri="{FF2B5EF4-FFF2-40B4-BE49-F238E27FC236}">
                <a16:creationId xmlns:a16="http://schemas.microsoft.com/office/drawing/2014/main" id="{CE4545BB-203D-D751-688C-5346D848F05B}"/>
              </a:ext>
            </a:extLst>
          </p:cNvPr>
          <p:cNvPicPr>
            <a:picLocks noChangeAspect="1"/>
          </p:cNvPicPr>
          <p:nvPr/>
        </p:nvPicPr>
        <p:blipFill>
          <a:blip r:embed="rId5"/>
          <a:stretch>
            <a:fillRect/>
          </a:stretch>
        </p:blipFill>
        <p:spPr>
          <a:xfrm>
            <a:off x="4982359" y="2594609"/>
            <a:ext cx="3357587" cy="442916"/>
          </a:xfrm>
          <a:prstGeom prst="rect">
            <a:avLst/>
          </a:prstGeom>
        </p:spPr>
      </p:pic>
      <p:pic>
        <p:nvPicPr>
          <p:cNvPr id="13" name="图片 12">
            <a:extLst>
              <a:ext uri="{FF2B5EF4-FFF2-40B4-BE49-F238E27FC236}">
                <a16:creationId xmlns:a16="http://schemas.microsoft.com/office/drawing/2014/main" id="{7A5BE60A-4B21-67F3-4D99-CB18D958EB02}"/>
              </a:ext>
            </a:extLst>
          </p:cNvPr>
          <p:cNvPicPr>
            <a:picLocks noChangeAspect="1"/>
          </p:cNvPicPr>
          <p:nvPr/>
        </p:nvPicPr>
        <p:blipFill>
          <a:blip r:embed="rId6"/>
          <a:stretch>
            <a:fillRect/>
          </a:stretch>
        </p:blipFill>
        <p:spPr>
          <a:xfrm>
            <a:off x="3976672" y="3200398"/>
            <a:ext cx="4238656" cy="457203"/>
          </a:xfrm>
          <a:prstGeom prst="rect">
            <a:avLst/>
          </a:prstGeom>
        </p:spPr>
      </p:pic>
      <p:pic>
        <p:nvPicPr>
          <p:cNvPr id="15" name="图片 14">
            <a:extLst>
              <a:ext uri="{FF2B5EF4-FFF2-40B4-BE49-F238E27FC236}">
                <a16:creationId xmlns:a16="http://schemas.microsoft.com/office/drawing/2014/main" id="{9D580A22-E8B5-3ADD-027C-A4F9F4CADA7B}"/>
              </a:ext>
            </a:extLst>
          </p:cNvPr>
          <p:cNvPicPr>
            <a:picLocks noChangeAspect="1"/>
          </p:cNvPicPr>
          <p:nvPr/>
        </p:nvPicPr>
        <p:blipFill>
          <a:blip r:embed="rId7"/>
          <a:stretch>
            <a:fillRect/>
          </a:stretch>
        </p:blipFill>
        <p:spPr>
          <a:xfrm>
            <a:off x="8215328" y="3279828"/>
            <a:ext cx="1881201" cy="404815"/>
          </a:xfrm>
          <a:prstGeom prst="rect">
            <a:avLst/>
          </a:prstGeom>
        </p:spPr>
      </p:pic>
    </p:spTree>
    <p:extLst>
      <p:ext uri="{BB962C8B-B14F-4D97-AF65-F5344CB8AC3E}">
        <p14:creationId xmlns:p14="http://schemas.microsoft.com/office/powerpoint/2010/main" val="742805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19E837-D2D3-E51F-43CE-502FD74053D7}"/>
              </a:ext>
            </a:extLst>
          </p:cNvPr>
          <p:cNvSpPr>
            <a:spLocks noGrp="1"/>
          </p:cNvSpPr>
          <p:nvPr>
            <p:ph type="title"/>
          </p:nvPr>
        </p:nvSpPr>
        <p:spPr/>
        <p:txBody>
          <a:bodyPr/>
          <a:lstStyle/>
          <a:p>
            <a:r>
              <a:rPr lang="en-US" altLang="zh-CN" dirty="0"/>
              <a:t>Inverse Problem Setting</a:t>
            </a:r>
            <a:endParaRPr lang="zh-CN" altLang="en-US" dirty="0"/>
          </a:p>
        </p:txBody>
      </p:sp>
      <p:sp>
        <p:nvSpPr>
          <p:cNvPr id="3" name="内容占位符 2">
            <a:extLst>
              <a:ext uri="{FF2B5EF4-FFF2-40B4-BE49-F238E27FC236}">
                <a16:creationId xmlns:a16="http://schemas.microsoft.com/office/drawing/2014/main" id="{0E92A831-9725-F36D-EEEB-5CD83E08E024}"/>
              </a:ext>
            </a:extLst>
          </p:cNvPr>
          <p:cNvSpPr>
            <a:spLocks noGrp="1"/>
          </p:cNvSpPr>
          <p:nvPr>
            <p:ph idx="1"/>
          </p:nvPr>
        </p:nvSpPr>
        <p:spPr/>
        <p:txBody>
          <a:bodyPr/>
          <a:lstStyle/>
          <a:p>
            <a:r>
              <a:rPr lang="en-US" altLang="zh-CN" dirty="0"/>
              <a:t>A </a:t>
            </a:r>
            <a:r>
              <a:rPr lang="en-US" altLang="zh-CN" dirty="0" err="1"/>
              <a:t>realisable</a:t>
            </a:r>
            <a:r>
              <a:rPr lang="en-US" altLang="zh-CN" dirty="0"/>
              <a:t> inference procedure involves additional approximations; we represent θ by some finite parametrization:</a:t>
            </a:r>
          </a:p>
          <a:p>
            <a:endParaRPr lang="zh-CN" altLang="en-US" dirty="0"/>
          </a:p>
        </p:txBody>
      </p:sp>
      <p:pic>
        <p:nvPicPr>
          <p:cNvPr id="5" name="图片 4">
            <a:extLst>
              <a:ext uri="{FF2B5EF4-FFF2-40B4-BE49-F238E27FC236}">
                <a16:creationId xmlns:a16="http://schemas.microsoft.com/office/drawing/2014/main" id="{B848586D-811F-0A9C-2F28-5A884BC026D0}"/>
              </a:ext>
            </a:extLst>
          </p:cNvPr>
          <p:cNvPicPr>
            <a:picLocks noChangeAspect="1"/>
          </p:cNvPicPr>
          <p:nvPr/>
        </p:nvPicPr>
        <p:blipFill>
          <a:blip r:embed="rId2"/>
          <a:srcRect t="9265"/>
          <a:stretch/>
        </p:blipFill>
        <p:spPr>
          <a:xfrm>
            <a:off x="4644065" y="1930400"/>
            <a:ext cx="1939615" cy="370033"/>
          </a:xfrm>
          <a:prstGeom prst="rect">
            <a:avLst/>
          </a:prstGeom>
        </p:spPr>
      </p:pic>
      <p:pic>
        <p:nvPicPr>
          <p:cNvPr id="7" name="图片 6">
            <a:extLst>
              <a:ext uri="{FF2B5EF4-FFF2-40B4-BE49-F238E27FC236}">
                <a16:creationId xmlns:a16="http://schemas.microsoft.com/office/drawing/2014/main" id="{13D800A7-8883-2996-DB91-519D53E87106}"/>
              </a:ext>
            </a:extLst>
          </p:cNvPr>
          <p:cNvPicPr>
            <a:picLocks noChangeAspect="1"/>
          </p:cNvPicPr>
          <p:nvPr/>
        </p:nvPicPr>
        <p:blipFill>
          <a:blip r:embed="rId3"/>
          <a:stretch>
            <a:fillRect/>
          </a:stretch>
        </p:blipFill>
        <p:spPr>
          <a:xfrm>
            <a:off x="3233907" y="4221478"/>
            <a:ext cx="6048419" cy="609604"/>
          </a:xfrm>
          <a:prstGeom prst="rect">
            <a:avLst/>
          </a:prstGeom>
        </p:spPr>
      </p:pic>
      <p:pic>
        <p:nvPicPr>
          <p:cNvPr id="8" name="图片 7">
            <a:extLst>
              <a:ext uri="{FF2B5EF4-FFF2-40B4-BE49-F238E27FC236}">
                <a16:creationId xmlns:a16="http://schemas.microsoft.com/office/drawing/2014/main" id="{CFE68931-55CE-5152-4E90-E5F758914734}"/>
              </a:ext>
            </a:extLst>
          </p:cNvPr>
          <p:cNvPicPr>
            <a:picLocks noChangeAspect="1"/>
          </p:cNvPicPr>
          <p:nvPr/>
        </p:nvPicPr>
        <p:blipFill>
          <a:blip r:embed="rId4"/>
          <a:srcRect t="26979"/>
          <a:stretch/>
        </p:blipFill>
        <p:spPr>
          <a:xfrm>
            <a:off x="3119574" y="2606040"/>
            <a:ext cx="5881731" cy="483396"/>
          </a:xfrm>
          <a:prstGeom prst="rect">
            <a:avLst/>
          </a:prstGeom>
        </p:spPr>
      </p:pic>
      <p:sp>
        <p:nvSpPr>
          <p:cNvPr id="9" name="文本框 8">
            <a:extLst>
              <a:ext uri="{FF2B5EF4-FFF2-40B4-BE49-F238E27FC236}">
                <a16:creationId xmlns:a16="http://schemas.microsoft.com/office/drawing/2014/main" id="{21DB713B-6329-1CB9-8309-53D25D53D66D}"/>
              </a:ext>
            </a:extLst>
          </p:cNvPr>
          <p:cNvSpPr txBox="1"/>
          <p:nvPr/>
        </p:nvSpPr>
        <p:spPr>
          <a:xfrm>
            <a:off x="5516880" y="3089436"/>
            <a:ext cx="2209816" cy="707886"/>
          </a:xfrm>
          <a:prstGeom prst="rect">
            <a:avLst/>
          </a:prstGeom>
          <a:noFill/>
        </p:spPr>
        <p:txBody>
          <a:bodyPr wrap="square" rtlCol="0">
            <a:spAutoFit/>
          </a:bodyPr>
          <a:lstStyle/>
          <a:p>
            <a:r>
              <a:rPr lang="en-US" altLang="zh-CN" sz="2000" dirty="0">
                <a:solidFill>
                  <a:schemeClr val="accent5"/>
                </a:solidFill>
                <a:effectLst/>
                <a:latin typeface="NimbusRomNo9L-Regu"/>
              </a:rPr>
              <a:t>the true PDE operator</a:t>
            </a:r>
            <a:endParaRPr lang="zh-CN" altLang="en-US" sz="2000" dirty="0">
              <a:solidFill>
                <a:schemeClr val="accent5"/>
              </a:solidFill>
            </a:endParaRPr>
          </a:p>
        </p:txBody>
      </p:sp>
      <p:sp>
        <p:nvSpPr>
          <p:cNvPr id="10" name="文本框 9">
            <a:extLst>
              <a:ext uri="{FF2B5EF4-FFF2-40B4-BE49-F238E27FC236}">
                <a16:creationId xmlns:a16="http://schemas.microsoft.com/office/drawing/2014/main" id="{244BBE30-FDE2-9296-DB21-A1FF782564F5}"/>
              </a:ext>
            </a:extLst>
          </p:cNvPr>
          <p:cNvSpPr txBox="1"/>
          <p:nvPr/>
        </p:nvSpPr>
        <p:spPr>
          <a:xfrm>
            <a:off x="5478772" y="4831082"/>
            <a:ext cx="2209816" cy="707886"/>
          </a:xfrm>
          <a:prstGeom prst="rect">
            <a:avLst/>
          </a:prstGeom>
          <a:noFill/>
        </p:spPr>
        <p:txBody>
          <a:bodyPr wrap="square" rtlCol="0">
            <a:spAutoFit/>
          </a:bodyPr>
          <a:lstStyle/>
          <a:p>
            <a:r>
              <a:rPr lang="en-US" altLang="zh-CN" sz="2000" dirty="0">
                <a:solidFill>
                  <a:schemeClr val="tx2"/>
                </a:solidFill>
                <a:effectLst/>
                <a:latin typeface="NimbusRomNo9L-Regu"/>
              </a:rPr>
              <a:t>The emulation</a:t>
            </a:r>
          </a:p>
          <a:p>
            <a:r>
              <a:rPr lang="en-US" altLang="zh-CN" sz="2000" dirty="0">
                <a:solidFill>
                  <a:schemeClr val="tx2"/>
                </a:solidFill>
                <a:latin typeface="NimbusRomNo9L-Regu"/>
              </a:rPr>
              <a:t>of PDE Solver</a:t>
            </a:r>
            <a:endParaRPr lang="zh-CN" altLang="en-US" sz="2000" dirty="0">
              <a:solidFill>
                <a:schemeClr val="tx2"/>
              </a:solidFill>
            </a:endParaRPr>
          </a:p>
        </p:txBody>
      </p:sp>
      <p:sp>
        <p:nvSpPr>
          <p:cNvPr id="13" name="文本框 12">
            <a:extLst>
              <a:ext uri="{FF2B5EF4-FFF2-40B4-BE49-F238E27FC236}">
                <a16:creationId xmlns:a16="http://schemas.microsoft.com/office/drawing/2014/main" id="{A385A216-D9C0-78FA-0AD9-9A0E79B5A24F}"/>
              </a:ext>
            </a:extLst>
          </p:cNvPr>
          <p:cNvSpPr txBox="1"/>
          <p:nvPr/>
        </p:nvSpPr>
        <p:spPr>
          <a:xfrm>
            <a:off x="8341467" y="4831082"/>
            <a:ext cx="2209816" cy="400110"/>
          </a:xfrm>
          <a:prstGeom prst="rect">
            <a:avLst/>
          </a:prstGeom>
          <a:noFill/>
        </p:spPr>
        <p:txBody>
          <a:bodyPr wrap="square" rtlCol="0">
            <a:spAutoFit/>
          </a:bodyPr>
          <a:lstStyle/>
          <a:p>
            <a:r>
              <a:rPr lang="en-US" altLang="zh-CN" sz="2000" dirty="0">
                <a:solidFill>
                  <a:schemeClr val="tx2"/>
                </a:solidFill>
                <a:effectLst/>
                <a:latin typeface="NimbusRomNo9L-Regu"/>
              </a:rPr>
              <a:t>Penalty term</a:t>
            </a:r>
            <a:endParaRPr lang="zh-CN" altLang="en-US" sz="2000" dirty="0">
              <a:solidFill>
                <a:schemeClr val="tx2"/>
              </a:solidFill>
            </a:endParaRPr>
          </a:p>
        </p:txBody>
      </p:sp>
    </p:spTree>
    <p:extLst>
      <p:ext uri="{BB962C8B-B14F-4D97-AF65-F5344CB8AC3E}">
        <p14:creationId xmlns:p14="http://schemas.microsoft.com/office/powerpoint/2010/main" val="3723789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FB5C7-87A9-BFDD-928C-8CA9E24E1715}"/>
              </a:ext>
            </a:extLst>
          </p:cNvPr>
          <p:cNvSpPr>
            <a:spLocks noGrp="1"/>
          </p:cNvSpPr>
          <p:nvPr>
            <p:ph type="title"/>
          </p:nvPr>
        </p:nvSpPr>
        <p:spPr/>
        <p:txBody>
          <a:bodyPr/>
          <a:lstStyle/>
          <a:p>
            <a:r>
              <a:rPr lang="en-US" altLang="zh-CN" dirty="0"/>
              <a:t>Experiment Results</a:t>
            </a:r>
            <a:endParaRPr lang="zh-CN" altLang="en-US" dirty="0"/>
          </a:p>
        </p:txBody>
      </p:sp>
      <p:sp>
        <p:nvSpPr>
          <p:cNvPr id="3" name="内容占位符 2">
            <a:extLst>
              <a:ext uri="{FF2B5EF4-FFF2-40B4-BE49-F238E27FC236}">
                <a16:creationId xmlns:a16="http://schemas.microsoft.com/office/drawing/2014/main" id="{D95A5FB0-A1B9-057F-B96C-5438ACDC38C6}"/>
              </a:ext>
            </a:extLst>
          </p:cNvPr>
          <p:cNvSpPr>
            <a:spLocks noGrp="1"/>
          </p:cNvSpPr>
          <p:nvPr>
            <p:ph idx="1"/>
          </p:nvPr>
        </p:nvSpPr>
        <p:spPr>
          <a:xfrm>
            <a:off x="449947" y="1276350"/>
            <a:ext cx="3380373" cy="4900827"/>
          </a:xfrm>
        </p:spPr>
        <p:txBody>
          <a:bodyPr/>
          <a:lstStyle/>
          <a:p>
            <a:r>
              <a:rPr lang="en-US" altLang="zh-CN" dirty="0"/>
              <a:t>1000 training </a:t>
            </a:r>
          </a:p>
          <a:p>
            <a:r>
              <a:rPr lang="en-US" altLang="zh-CN" dirty="0"/>
              <a:t>200 of each validation and testing</a:t>
            </a:r>
          </a:p>
          <a:p>
            <a:r>
              <a:rPr lang="en-US" altLang="zh-CN" dirty="0"/>
              <a:t>(256 × 256) grid </a:t>
            </a:r>
            <a:endParaRPr lang="zh-CN" altLang="en-US" dirty="0"/>
          </a:p>
        </p:txBody>
      </p:sp>
      <p:pic>
        <p:nvPicPr>
          <p:cNvPr id="5" name="图片 4">
            <a:extLst>
              <a:ext uri="{FF2B5EF4-FFF2-40B4-BE49-F238E27FC236}">
                <a16:creationId xmlns:a16="http://schemas.microsoft.com/office/drawing/2014/main" id="{F4870C44-6962-D63E-9A27-4E122D297F6A}"/>
              </a:ext>
            </a:extLst>
          </p:cNvPr>
          <p:cNvPicPr>
            <a:picLocks noChangeAspect="1"/>
          </p:cNvPicPr>
          <p:nvPr/>
        </p:nvPicPr>
        <p:blipFill>
          <a:blip r:embed="rId2"/>
          <a:stretch>
            <a:fillRect/>
          </a:stretch>
        </p:blipFill>
        <p:spPr>
          <a:xfrm>
            <a:off x="4053839" y="1224375"/>
            <a:ext cx="8030725" cy="5577745"/>
          </a:xfrm>
          <a:prstGeom prst="rect">
            <a:avLst/>
          </a:prstGeom>
        </p:spPr>
      </p:pic>
      <p:pic>
        <p:nvPicPr>
          <p:cNvPr id="7" name="图片 6">
            <a:extLst>
              <a:ext uri="{FF2B5EF4-FFF2-40B4-BE49-F238E27FC236}">
                <a16:creationId xmlns:a16="http://schemas.microsoft.com/office/drawing/2014/main" id="{EA760A5D-0083-7E3B-AE3F-D4C91D510960}"/>
              </a:ext>
            </a:extLst>
          </p:cNvPr>
          <p:cNvPicPr>
            <a:picLocks noChangeAspect="1"/>
          </p:cNvPicPr>
          <p:nvPr/>
        </p:nvPicPr>
        <p:blipFill>
          <a:blip r:embed="rId3"/>
          <a:stretch>
            <a:fillRect/>
          </a:stretch>
        </p:blipFill>
        <p:spPr>
          <a:xfrm>
            <a:off x="253538" y="3671175"/>
            <a:ext cx="3773189" cy="3130945"/>
          </a:xfrm>
          <a:prstGeom prst="rect">
            <a:avLst/>
          </a:prstGeom>
        </p:spPr>
      </p:pic>
    </p:spTree>
    <p:extLst>
      <p:ext uri="{BB962C8B-B14F-4D97-AF65-F5344CB8AC3E}">
        <p14:creationId xmlns:p14="http://schemas.microsoft.com/office/powerpoint/2010/main" val="4272400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B52B98E-743C-B5CB-488B-27E960F7FA06}"/>
              </a:ext>
            </a:extLst>
          </p:cNvPr>
          <p:cNvSpPr>
            <a:spLocks noGrp="1"/>
          </p:cNvSpPr>
          <p:nvPr>
            <p:ph type="ctrTitle"/>
          </p:nvPr>
        </p:nvSpPr>
        <p:spPr/>
        <p:txBody>
          <a:bodyPr/>
          <a:lstStyle/>
          <a:p>
            <a:r>
              <a:rPr lang="en-US" altLang="zh-CN" dirty="0"/>
              <a:t>FOURIER NEURAL OPERATOR FOR</a:t>
            </a:r>
            <a:br>
              <a:rPr lang="en-US" altLang="zh-CN" dirty="0"/>
            </a:br>
            <a:r>
              <a:rPr lang="en-US" altLang="zh-CN" dirty="0"/>
              <a:t>PARAMETRIC PARTIAL DIFFERENTIAL EQUATIONS</a:t>
            </a:r>
            <a:endParaRPr lang="zh-CN" altLang="en-US" dirty="0"/>
          </a:p>
        </p:txBody>
      </p:sp>
      <p:sp>
        <p:nvSpPr>
          <p:cNvPr id="5" name="副标题 4">
            <a:extLst>
              <a:ext uri="{FF2B5EF4-FFF2-40B4-BE49-F238E27FC236}">
                <a16:creationId xmlns:a16="http://schemas.microsoft.com/office/drawing/2014/main" id="{92A11F2B-29A1-775C-C40E-2340C9C2DFDD}"/>
              </a:ext>
            </a:extLst>
          </p:cNvPr>
          <p:cNvSpPr>
            <a:spLocks noGrp="1"/>
          </p:cNvSpPr>
          <p:nvPr>
            <p:ph type="subTitle" idx="1"/>
          </p:nvPr>
        </p:nvSpPr>
        <p:spPr/>
        <p:txBody>
          <a:bodyPr/>
          <a:lstStyle/>
          <a:p>
            <a:endParaRPr lang="zh-CN" altLang="en-US" dirty="0"/>
          </a:p>
        </p:txBody>
      </p:sp>
      <p:pic>
        <p:nvPicPr>
          <p:cNvPr id="7" name="图片 6">
            <a:extLst>
              <a:ext uri="{FF2B5EF4-FFF2-40B4-BE49-F238E27FC236}">
                <a16:creationId xmlns:a16="http://schemas.microsoft.com/office/drawing/2014/main" id="{2CE6894C-8E96-1CB5-ADF9-3149C58F0640}"/>
              </a:ext>
            </a:extLst>
          </p:cNvPr>
          <p:cNvPicPr>
            <a:picLocks noChangeAspect="1"/>
          </p:cNvPicPr>
          <p:nvPr/>
        </p:nvPicPr>
        <p:blipFill>
          <a:blip r:embed="rId2"/>
          <a:srcRect l="1" r="547" b="46831"/>
          <a:stretch/>
        </p:blipFill>
        <p:spPr>
          <a:xfrm>
            <a:off x="1417319" y="4102990"/>
            <a:ext cx="10615657" cy="2387600"/>
          </a:xfrm>
          <a:prstGeom prst="rect">
            <a:avLst/>
          </a:prstGeom>
        </p:spPr>
      </p:pic>
    </p:spTree>
    <p:extLst>
      <p:ext uri="{BB962C8B-B14F-4D97-AF65-F5344CB8AC3E}">
        <p14:creationId xmlns:p14="http://schemas.microsoft.com/office/powerpoint/2010/main" val="217845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8C9BB0-3E6F-0C50-8535-290F75A82D4E}"/>
              </a:ext>
            </a:extLst>
          </p:cNvPr>
          <p:cNvSpPr>
            <a:spLocks noGrp="1"/>
          </p:cNvSpPr>
          <p:nvPr>
            <p:ph type="title"/>
          </p:nvPr>
        </p:nvSpPr>
        <p:spPr/>
        <p:txBody>
          <a:bodyPr/>
          <a:lstStyle/>
          <a:p>
            <a:r>
              <a:rPr lang="en-US" altLang="zh-CN" dirty="0"/>
              <a:t>BAYESIAN INVERSE PROBLEM</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99E57A-1899-13C0-39A6-BB0AD6A306AE}"/>
                  </a:ext>
                </a:extLst>
              </p:cNvPr>
              <p:cNvSpPr>
                <a:spLocks noGrp="1"/>
              </p:cNvSpPr>
              <p:nvPr>
                <p:ph idx="1"/>
              </p:nvPr>
            </p:nvSpPr>
            <p:spPr>
              <a:xfrm>
                <a:off x="124827" y="1316990"/>
                <a:ext cx="4437013" cy="4900827"/>
              </a:xfrm>
            </p:spPr>
            <p:txBody>
              <a:bodyPr/>
              <a:lstStyle/>
              <a:p>
                <a:r>
                  <a:rPr lang="zh-CN" altLang="en-US" dirty="0"/>
                  <a:t>初值怎么估计？</a:t>
                </a:r>
                <a:endParaRPr lang="en-US" altLang="zh-CN" dirty="0"/>
              </a:p>
              <a:p>
                <a:pPr lvl="1"/>
                <a:r>
                  <a:rPr lang="zh-CN" altLang="en-US" dirty="0"/>
                  <a:t>给定带有噪声的</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=50</m:t>
                        </m:r>
                      </m:sub>
                    </m:sSub>
                  </m:oMath>
                </a14:m>
                <a:r>
                  <a:rPr lang="zh-CN" altLang="en-US" dirty="0"/>
                  <a:t>使用</a:t>
                </a:r>
                <a:r>
                  <a:rPr lang="en-US" altLang="zh-CN" dirty="0"/>
                  <a:t>Solver</a:t>
                </a:r>
                <a:r>
                  <a:rPr lang="zh-CN" altLang="en-US" dirty="0"/>
                  <a:t>求</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0</m:t>
                        </m:r>
                      </m:sub>
                    </m:sSub>
                    <m:r>
                      <a:rPr lang="zh-CN" altLang="en-US" i="1">
                        <a:latin typeface="Cambria Math" panose="02040503050406030204" pitchFamily="18" charset="0"/>
                      </a:rPr>
                      <m:t>并且</m:t>
                    </m:r>
                  </m:oMath>
                </a14:m>
                <a:r>
                  <a:rPr lang="zh-CN" altLang="en-US" dirty="0"/>
                  <a:t>用</a:t>
                </a:r>
                <a:r>
                  <a:rPr lang="en-US" altLang="zh-CN" dirty="0"/>
                  <a:t>MCMC</a:t>
                </a:r>
                <a:r>
                  <a:rPr lang="zh-CN" altLang="en-US" dirty="0"/>
                  <a:t>抽取样本，求后验均值：</a:t>
                </a:r>
                <a:endParaRPr lang="en-US" altLang="zh-CN" dirty="0"/>
              </a:p>
              <a:p>
                <a:pPr lvl="1"/>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𝑒𝑠𝑡𝑖𝑚𝑎𝑡𝑒𝑑</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=0|</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=50</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𝜃</m:t>
                    </m:r>
                    <m:r>
                      <a:rPr lang="en-US" altLang="zh-CN" b="0" i="1" smtClean="0">
                        <a:latin typeface="Cambria Math" panose="02040503050406030204" pitchFamily="18" charset="0"/>
                      </a:rPr>
                      <m:t>)</m:t>
                    </m:r>
                  </m:oMath>
                </a14:m>
                <a:endParaRPr lang="en-US" altLang="zh-CN" dirty="0"/>
              </a:p>
              <a:p>
                <a:endParaRPr lang="en-US" altLang="zh-CN" dirty="0"/>
              </a:p>
              <a:p>
                <a:r>
                  <a:rPr lang="zh-CN" altLang="en-US" dirty="0"/>
                  <a:t>外推值怎么估计？</a:t>
                </a:r>
                <a:endParaRPr lang="en-US" altLang="zh-CN" dirty="0"/>
              </a:p>
              <a:p>
                <a:pPr lvl="1"/>
                <a:r>
                  <a:rPr lang="zh-CN" altLang="en-US" dirty="0"/>
                  <a:t>给定</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𝑒𝑠𝑡𝑖𝑚𝑎𝑡𝑒𝑑</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=0|</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=50</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𝜃</m:t>
                    </m:r>
                    <m:r>
                      <a:rPr lang="en-US" altLang="zh-CN" b="0" i="1" smtClean="0">
                        <a:latin typeface="Cambria Math" panose="02040503050406030204" pitchFamily="18" charset="0"/>
                      </a:rPr>
                      <m:t>)</m:t>
                    </m:r>
                  </m:oMath>
                </a14:m>
                <a:r>
                  <a:rPr lang="zh-CN" altLang="en-US" dirty="0"/>
                  <a:t>，用</a:t>
                </a:r>
                <a:r>
                  <a:rPr lang="en-US" altLang="zh-CN" dirty="0"/>
                  <a:t>Solver</a:t>
                </a:r>
                <a:r>
                  <a:rPr lang="zh-CN" altLang="en-US" dirty="0"/>
                  <a:t>外推求出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𝑒𝑠𝑡𝑖𝑚𝑎𝑡𝑒𝑑</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=50|</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r>
                          <a:rPr lang="en-US" altLang="zh-CN" b="0" i="1" smtClean="0">
                            <a:latin typeface="Cambria Math" panose="02040503050406030204" pitchFamily="18" charset="0"/>
                          </a:rPr>
                          <m:t>0</m:t>
                        </m:r>
                      </m:e>
                      <m:sub>
                        <m:r>
                          <a:rPr lang="en-US" altLang="zh-CN" i="1">
                            <a:latin typeface="Cambria Math" panose="02040503050406030204" pitchFamily="18" charset="0"/>
                          </a:rPr>
                          <m:t>𝑒𝑠𝑡𝑖𝑚𝑎𝑡𝑒𝑑</m:t>
                        </m:r>
                      </m:sub>
                    </m:sSub>
                    <m:r>
                      <a:rPr lang="en-US" altLang="zh-CN" b="0" i="1" smtClean="0">
                        <a:latin typeface="Cambria Math" panose="02040503050406030204" pitchFamily="18" charset="0"/>
                      </a:rPr>
                      <m:t>)</m:t>
                    </m:r>
                  </m:oMath>
                </a14:m>
                <a:endParaRPr lang="en-US" altLang="zh-CN" dirty="0"/>
              </a:p>
              <a:p>
                <a:endParaRPr lang="en-US" altLang="zh-CN" dirty="0"/>
              </a:p>
              <a:p>
                <a:pPr lvl="1"/>
                <a:endParaRPr lang="en-US" altLang="zh-CN" dirty="0"/>
              </a:p>
              <a:p>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3499E57A-1899-13C0-39A6-BB0AD6A306AE}"/>
                  </a:ext>
                </a:extLst>
              </p:cNvPr>
              <p:cNvSpPr>
                <a:spLocks noGrp="1" noRot="1" noChangeAspect="1" noMove="1" noResize="1" noEditPoints="1" noAdjustHandles="1" noChangeArrowheads="1" noChangeShapeType="1" noTextEdit="1"/>
              </p:cNvSpPr>
              <p:nvPr>
                <p:ph idx="1"/>
              </p:nvPr>
            </p:nvSpPr>
            <p:spPr>
              <a:xfrm>
                <a:off x="124827" y="1316990"/>
                <a:ext cx="4437013" cy="4900827"/>
              </a:xfrm>
              <a:blipFill>
                <a:blip r:embed="rId2"/>
                <a:stretch>
                  <a:fillRect l="-1511" t="-1866" r="-8104"/>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9670A893-FDA7-8091-3FC1-119F153B5E26}"/>
              </a:ext>
            </a:extLst>
          </p:cNvPr>
          <p:cNvPicPr>
            <a:picLocks noChangeAspect="1"/>
          </p:cNvPicPr>
          <p:nvPr/>
        </p:nvPicPr>
        <p:blipFill>
          <a:blip r:embed="rId3"/>
          <a:srcRect l="12534" t="107" b="-1"/>
          <a:stretch/>
        </p:blipFill>
        <p:spPr>
          <a:xfrm>
            <a:off x="4914214" y="1316990"/>
            <a:ext cx="7413667" cy="5205627"/>
          </a:xfrm>
          <a:prstGeom prst="rect">
            <a:avLst/>
          </a:prstGeom>
        </p:spPr>
      </p:pic>
      <p:sp>
        <p:nvSpPr>
          <p:cNvPr id="4" name="文本框 3">
            <a:extLst>
              <a:ext uri="{FF2B5EF4-FFF2-40B4-BE49-F238E27FC236}">
                <a16:creationId xmlns:a16="http://schemas.microsoft.com/office/drawing/2014/main" id="{C9A5BB33-0CBC-4C5D-F84A-7B6A1311A7A4}"/>
              </a:ext>
            </a:extLst>
          </p:cNvPr>
          <p:cNvSpPr txBox="1"/>
          <p:nvPr/>
        </p:nvSpPr>
        <p:spPr>
          <a:xfrm>
            <a:off x="4317984" y="1741977"/>
            <a:ext cx="2209816" cy="400110"/>
          </a:xfrm>
          <a:prstGeom prst="rect">
            <a:avLst/>
          </a:prstGeom>
          <a:noFill/>
        </p:spPr>
        <p:txBody>
          <a:bodyPr wrap="square" rtlCol="0">
            <a:spAutoFit/>
          </a:bodyPr>
          <a:lstStyle/>
          <a:p>
            <a:r>
              <a:rPr lang="zh-CN" altLang="en-US" sz="2000" dirty="0">
                <a:solidFill>
                  <a:schemeClr val="tx2"/>
                </a:solidFill>
                <a:effectLst/>
                <a:latin typeface="NimbusRomNo9L-Regu"/>
              </a:rPr>
              <a:t>初值</a:t>
            </a:r>
            <a:endParaRPr lang="zh-CN" altLang="en-US" sz="2000" dirty="0">
              <a:solidFill>
                <a:schemeClr val="tx2"/>
              </a:solidFill>
            </a:endParaRPr>
          </a:p>
        </p:txBody>
      </p:sp>
      <p:sp>
        <p:nvSpPr>
          <p:cNvPr id="6" name="文本框 5">
            <a:extLst>
              <a:ext uri="{FF2B5EF4-FFF2-40B4-BE49-F238E27FC236}">
                <a16:creationId xmlns:a16="http://schemas.microsoft.com/office/drawing/2014/main" id="{11ADDAD2-12B3-49C0-D279-28E6FCDC81BC}"/>
              </a:ext>
            </a:extLst>
          </p:cNvPr>
          <p:cNvSpPr txBox="1"/>
          <p:nvPr/>
        </p:nvSpPr>
        <p:spPr>
          <a:xfrm>
            <a:off x="4317984" y="3367293"/>
            <a:ext cx="2209816" cy="400110"/>
          </a:xfrm>
          <a:prstGeom prst="rect">
            <a:avLst/>
          </a:prstGeom>
          <a:noFill/>
        </p:spPr>
        <p:txBody>
          <a:bodyPr wrap="square" rtlCol="0">
            <a:spAutoFit/>
          </a:bodyPr>
          <a:lstStyle/>
          <a:p>
            <a:r>
              <a:rPr lang="en-US" altLang="zh-CN" sz="2000" dirty="0">
                <a:solidFill>
                  <a:schemeClr val="tx2"/>
                </a:solidFill>
                <a:effectLst/>
                <a:latin typeface="NimbusRomNo9L-Regu"/>
              </a:rPr>
              <a:t>T=50</a:t>
            </a:r>
            <a:endParaRPr lang="zh-CN" altLang="en-US" sz="2000" dirty="0">
              <a:solidFill>
                <a:schemeClr val="tx2"/>
              </a:solidFill>
            </a:endParaRPr>
          </a:p>
        </p:txBody>
      </p:sp>
    </p:spTree>
    <p:extLst>
      <p:ext uri="{BB962C8B-B14F-4D97-AF65-F5344CB8AC3E}">
        <p14:creationId xmlns:p14="http://schemas.microsoft.com/office/powerpoint/2010/main" val="9216848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TgxOGM0MjdkNjM0YTJlMDE5M2VlNjE0OGY5ZTk0ZjgifQ=="/>
</p:tagLst>
</file>

<file path=ppt/theme/theme1.xml><?xml version="1.0" encoding="utf-8"?>
<a:theme xmlns:a="http://schemas.openxmlformats.org/drawingml/2006/main" name="WPS">
  <a:themeElements>
    <a:clrScheme name="WPS">
      <a:dk1>
        <a:srgbClr val="000000"/>
      </a:dk1>
      <a:lt1>
        <a:srgbClr val="FFFFFF"/>
      </a:lt1>
      <a:dk2>
        <a:srgbClr val="0F1423"/>
      </a:dk2>
      <a:lt2>
        <a:srgbClr val="FFFFFF"/>
      </a:lt2>
      <a:accent1>
        <a:srgbClr val="4874CB"/>
      </a:accent1>
      <a:accent2>
        <a:srgbClr val="E6724B"/>
      </a:accent2>
      <a:accent3>
        <a:srgbClr val="EFBB1F"/>
      </a:accent3>
      <a:accent4>
        <a:srgbClr val="75BD42"/>
      </a:accent4>
      <a:accent5>
        <a:srgbClr val="30C0B4"/>
      </a:accent5>
      <a:accent6>
        <a:srgbClr val="E05269"/>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6810</TotalTime>
  <Words>560</Words>
  <Application>Microsoft Office PowerPoint</Application>
  <PresentationFormat>宽屏</PresentationFormat>
  <Paragraphs>87</Paragraphs>
  <Slides>17</Slides>
  <Notes>1</Notes>
  <HiddenSlides>1</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17</vt:i4>
      </vt:variant>
    </vt:vector>
  </HeadingPairs>
  <TitlesOfParts>
    <vt:vector size="25" baseType="lpstr">
      <vt:lpstr>NimbusRomNo9L-Regu</vt:lpstr>
      <vt:lpstr>等线</vt:lpstr>
      <vt:lpstr>Arial</vt:lpstr>
      <vt:lpstr>Calibri</vt:lpstr>
      <vt:lpstr>Cambria Math</vt:lpstr>
      <vt:lpstr>Times New Roman</vt:lpstr>
      <vt:lpstr>Wingdings</vt:lpstr>
      <vt:lpstr>WPS</vt:lpstr>
      <vt:lpstr>Model Inversion for Spatio-temporal Processes using the Fourier Neural Operator</vt:lpstr>
      <vt:lpstr>Research Background</vt:lpstr>
      <vt:lpstr>Main Method</vt:lpstr>
      <vt:lpstr>Inverse Problem Setting</vt:lpstr>
      <vt:lpstr>Algorithm for inverse problem</vt:lpstr>
      <vt:lpstr>Inverse Problem Setting</vt:lpstr>
      <vt:lpstr>Experiment Results</vt:lpstr>
      <vt:lpstr>FOURIER NEURAL OPERATOR FOR PARAMETRIC PARTIAL DIFFERENTIAL EQUATIONS</vt:lpstr>
      <vt:lpstr>BAYESIAN INVERSE PROBLEM</vt:lpstr>
      <vt:lpstr>Redefining Super-Resolution: Fine-mesh PDE predictions without classical simulations</vt:lpstr>
      <vt:lpstr>Problem formulation</vt:lpstr>
      <vt:lpstr>Pipeline</vt:lpstr>
      <vt:lpstr>Pipeline</vt:lpstr>
      <vt:lpstr>Performance</vt:lpstr>
      <vt:lpstr>Comparative Analysis: Downsampling vs. Coarse Mesh Representation</vt:lpstr>
      <vt:lpstr>Performance</vt:lpstr>
      <vt:lpstr>Pipeline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《Discovering State Variables Hidden in Experimental Data》</dc:title>
  <dc:creator>笑颜 许</dc:creator>
  <cp:lastModifiedBy>笑颜 许</cp:lastModifiedBy>
  <cp:revision>45</cp:revision>
  <dcterms:created xsi:type="dcterms:W3CDTF">2024-06-01T03:49:00Z</dcterms:created>
  <dcterms:modified xsi:type="dcterms:W3CDTF">2024-09-09T12:51:44Z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WMc167b8c023f311ef80001fe800001ee8">
    <vt:lpwstr>CWMCWsaKojm0Q9Sphpzo0ReQY+5+x+Y7aXebB1y3M9KfHLhVCxFyIU938Pc9udFk322xVMxosWJJ8/p+/QdNyU7Bw==</vt:lpwstr>
  </property>
  <property fmtid="{D5CDD505-2E9C-101B-9397-08002B2CF9AE}" pid="3" name="CWMdcbf5ea023fa11ef80001fe800001ee8">
    <vt:lpwstr>CWMjUtTi/yXPSg41R1i7Kmuy9ZzOP00mtjDMh+4F8G39/MuBKUi1DoNvO3aAy1ZOMzIHzJjTp8pUaT7VIjMSS+Rnw==</vt:lpwstr>
  </property>
  <property fmtid="{D5CDD505-2E9C-101B-9397-08002B2CF9AE}" pid="4" name="ICV">
    <vt:lpwstr>816FC0D4DFB14C1DB10EBE389641AD65_12</vt:lpwstr>
  </property>
  <property fmtid="{D5CDD505-2E9C-101B-9397-08002B2CF9AE}" pid="5" name="KSOProductBuildVer">
    <vt:lpwstr>2052-12.1.0.16929</vt:lpwstr>
  </property>
</Properties>
</file>